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24"/>
  </p:notesMasterIdLst>
  <p:handoutMasterIdLst>
    <p:handoutMasterId r:id="rId25"/>
  </p:handoutMasterIdLst>
  <p:sldIdLst>
    <p:sldId id="262" r:id="rId2"/>
    <p:sldId id="260" r:id="rId3"/>
    <p:sldId id="263" r:id="rId4"/>
    <p:sldId id="278" r:id="rId5"/>
    <p:sldId id="271" r:id="rId6"/>
    <p:sldId id="272" r:id="rId7"/>
    <p:sldId id="276" r:id="rId8"/>
    <p:sldId id="277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90" r:id="rId21"/>
    <p:sldId id="291" r:id="rId22"/>
    <p:sldId id="293" r:id="rId23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8151"/>
    <a:srgbClr val="002B5E"/>
    <a:srgbClr val="CDB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238" autoAdjust="0"/>
    <p:restoredTop sz="90929"/>
  </p:normalViewPr>
  <p:slideViewPr>
    <p:cSldViewPr snapToGrid="0">
      <p:cViewPr varScale="1">
        <p:scale>
          <a:sx n="68" d="100"/>
          <a:sy n="68" d="100"/>
        </p:scale>
        <p:origin x="80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1890" y="7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623733" y="0"/>
            <a:ext cx="3677920" cy="64008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61" tIns="48331" rIns="96661" bIns="48331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623733" cy="640080"/>
          </a:xfrm>
          <a:prstGeom prst="rect">
            <a:avLst/>
          </a:prstGeom>
          <a:ln w="6350">
            <a:solidFill>
              <a:schemeClr val="tx1"/>
            </a:solidFill>
            <a:prstDash val="solid"/>
          </a:ln>
        </p:spPr>
        <p:txBody>
          <a:bodyPr vert="horz" lIns="96661" tIns="48331" rIns="96661" bIns="48331" rtlCol="0" anchor="ctr"/>
          <a:lstStyle>
            <a:lvl1pPr algn="l">
              <a:tabLst>
                <a:tab pos="659512" algn="l"/>
              </a:tabLst>
              <a:defRPr sz="1300">
                <a:latin typeface="Georgia" pitchFamily="18" charset="0"/>
              </a:defRPr>
            </a:lvl1pPr>
          </a:lstStyle>
          <a:p>
            <a:pPr>
              <a:defRPr/>
            </a:pPr>
            <a:r>
              <a:rPr lang="en-US" dirty="0"/>
              <a:t>	</a:t>
            </a:r>
            <a:r>
              <a:rPr lang="en-US" sz="1700" dirty="0"/>
              <a:t>University of Pittsburgh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9" y="9067799"/>
            <a:ext cx="2662879" cy="259082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ctr">
              <a:defRPr sz="1300">
                <a:latin typeface="Georgia" pitchFamily="18" charset="0"/>
              </a:defRPr>
            </a:lvl1pPr>
          </a:lstStyle>
          <a:p>
            <a:pPr algn="l">
              <a:defRPr/>
            </a:pPr>
            <a:r>
              <a:rPr lang="en-US" sz="800" dirty="0"/>
              <a:t>The Pennsylvania Child Welfare Resource Center</a:t>
            </a:r>
            <a:endParaRPr lang="en-US" sz="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6561668" y="9357361"/>
            <a:ext cx="753533" cy="198120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r">
              <a:defRPr sz="1100">
                <a:latin typeface="Georgia" pitchFamily="18" charset="0"/>
              </a:defRPr>
            </a:lvl1pPr>
          </a:lstStyle>
          <a:p>
            <a:pPr>
              <a:defRPr/>
            </a:pPr>
            <a:fld id="{1DEAAAA3-F7D2-420C-8044-4D8DB93005E2}" type="slidenum">
              <a:rPr lang="en-US" b="1"/>
              <a:pPr>
                <a:defRPr/>
              </a:pPr>
              <a:t>‹#›</a:t>
            </a:fld>
            <a:endParaRPr lang="en-US" b="1" dirty="0"/>
          </a:p>
        </p:txBody>
      </p:sp>
      <p:pic>
        <p:nvPicPr>
          <p:cNvPr id="14343" name="Picture 2" descr="pittseal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171027" y="100013"/>
            <a:ext cx="513079" cy="450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667761" y="33337"/>
            <a:ext cx="1940560" cy="661750"/>
          </a:xfrm>
          <a:prstGeom prst="rect">
            <a:avLst/>
          </a:prstGeom>
          <a:noFill/>
        </p:spPr>
        <p:txBody>
          <a:bodyPr lIns="96661" tIns="48331" rIns="96661" bIns="48331">
            <a:spAutoFit/>
          </a:bodyPr>
          <a:lstStyle/>
          <a:p>
            <a:pPr>
              <a:defRPr/>
            </a:pPr>
            <a:r>
              <a:rPr lang="en-US" sz="1200" dirty="0">
                <a:latin typeface="Georgia" pitchFamily="18" charset="0"/>
              </a:rPr>
              <a:t>SCHOOL OF</a:t>
            </a:r>
          </a:p>
          <a:p>
            <a:pPr>
              <a:defRPr/>
            </a:pPr>
            <a:r>
              <a:rPr lang="en-US" dirty="0">
                <a:latin typeface="Georgia" pitchFamily="18" charset="0"/>
              </a:rPr>
              <a:t>Social Work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08320" y="0"/>
            <a:ext cx="1706880" cy="655082"/>
          </a:xfrm>
          <a:prstGeom prst="rect">
            <a:avLst/>
          </a:prstGeom>
          <a:noFill/>
        </p:spPr>
        <p:txBody>
          <a:bodyPr lIns="96661" tIns="48331" rIns="96661" bIns="48331">
            <a:spAutoFit/>
          </a:bodyPr>
          <a:lstStyle/>
          <a:p>
            <a:pPr>
              <a:defRPr/>
            </a:pPr>
            <a:r>
              <a:rPr lang="en-US" sz="1200" i="1" dirty="0">
                <a:latin typeface="Georgia" pitchFamily="18" charset="0"/>
              </a:rPr>
              <a:t>Empower People</a:t>
            </a:r>
          </a:p>
          <a:p>
            <a:pPr>
              <a:defRPr/>
            </a:pPr>
            <a:r>
              <a:rPr lang="en-US" sz="1200" i="1" dirty="0">
                <a:latin typeface="Georgia" pitchFamily="18" charset="0"/>
              </a:rPr>
              <a:t>Lead Organizations</a:t>
            </a:r>
          </a:p>
          <a:p>
            <a:pPr>
              <a:defRPr/>
            </a:pPr>
            <a:r>
              <a:rPr lang="en-US" sz="1200" i="1" dirty="0">
                <a:latin typeface="Georgia" pitchFamily="18" charset="0"/>
              </a:rPr>
              <a:t>Grow Communities</a:t>
            </a:r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5346515" y="315040"/>
            <a:ext cx="510064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623733" y="653415"/>
            <a:ext cx="3677920" cy="31504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lIns="96661" tIns="48331" rIns="96661" bIns="48331">
            <a:spAutoFit/>
          </a:bodyPr>
          <a:lstStyle/>
          <a:p>
            <a:pPr>
              <a:defRPr/>
            </a:pPr>
            <a:r>
              <a:rPr lang="en-US" sz="1200" dirty="0">
                <a:latin typeface="Georgia" pitchFamily="18" charset="0"/>
              </a:rPr>
              <a:t>The </a:t>
            </a:r>
            <a:r>
              <a:rPr lang="en-US" sz="1200" dirty="0">
                <a:latin typeface="Georgia" pitchFamily="18" charset="0"/>
              </a:rPr>
              <a:t>Pennsylvania Child Welfare Resource Center</a:t>
            </a:r>
            <a:endParaRPr lang="en-US" sz="200" dirty="0">
              <a:latin typeface="Georgia" pitchFamily="18" charset="0"/>
            </a:endParaRPr>
          </a:p>
          <a:p>
            <a:pPr>
              <a:defRPr/>
            </a:pPr>
            <a:endParaRPr lang="en-US" sz="200" dirty="0">
              <a:latin typeface="Georgia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3701627" y="913448"/>
            <a:ext cx="3447627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724815" y="9067801"/>
            <a:ext cx="4590385" cy="226216"/>
          </a:xfrm>
          <a:prstGeom prst="rect">
            <a:avLst/>
          </a:prstGeom>
          <a:noFill/>
        </p:spPr>
        <p:txBody>
          <a:bodyPr wrap="square" lIns="96661" tIns="48331" rIns="96661" bIns="48331" rtlCol="0">
            <a:spAutoFit/>
          </a:bodyPr>
          <a:lstStyle/>
          <a:p>
            <a:pPr algn="r"/>
            <a:r>
              <a:rPr lang="en-US" sz="800" dirty="0">
                <a:latin typeface="Georgia" pitchFamily="18" charset="0"/>
              </a:rPr>
              <a:t>209: Family Reunification and Case Closure in Child Sexual Abuse Cases </a:t>
            </a:r>
            <a:endParaRPr lang="en-US" sz="8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83989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10255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360" y="4743926"/>
            <a:ext cx="536448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21140"/>
            <a:ext cx="2631924" cy="230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ctr" anchorCtr="0" compatLnSpc="1">
            <a:prstTxWarp prst="textNoShape">
              <a:avLst/>
            </a:prstTxWarp>
          </a:bodyPr>
          <a:lstStyle>
            <a:lvl1pPr algn="ctr">
              <a:defRPr sz="800">
                <a:latin typeface="Georgia" pitchFamily="18" charset="0"/>
              </a:defRPr>
            </a:lvl1pPr>
          </a:lstStyle>
          <a:p>
            <a:pPr algn="l">
              <a:defRPr/>
            </a:pPr>
            <a:r>
              <a:rPr lang="en-US" dirty="0" smtClean="0"/>
              <a:t>The Pennsylvania Child Welfare Resource Center</a:t>
            </a:r>
            <a:endParaRPr lang="en-US" dirty="0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565054" y="9372600"/>
            <a:ext cx="750146" cy="198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ctr" anchorCtr="0" compatLnSpc="1">
            <a:prstTxWarp prst="textNoShape">
              <a:avLst/>
            </a:prstTxWarp>
          </a:bodyPr>
          <a:lstStyle>
            <a:lvl1pPr algn="r">
              <a:defRPr sz="1100" b="1">
                <a:latin typeface="Georgia" pitchFamily="18" charset="0"/>
              </a:defRPr>
            </a:lvl1pPr>
          </a:lstStyle>
          <a:p>
            <a:pPr>
              <a:defRPr/>
            </a:pPr>
            <a:fld id="{A5C0BF7D-DA9C-4BF7-8FB9-4639E92C447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2296" name="Picture 2" descr="pittseal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171027" y="100013"/>
            <a:ext cx="513079" cy="450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3623733" y="0"/>
            <a:ext cx="3677920" cy="64008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61" tIns="48331" rIns="96661" bIns="48331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608320" y="0"/>
            <a:ext cx="1706880" cy="655082"/>
          </a:xfrm>
          <a:prstGeom prst="rect">
            <a:avLst/>
          </a:prstGeom>
          <a:noFill/>
        </p:spPr>
        <p:txBody>
          <a:bodyPr lIns="96661" tIns="48331" rIns="96661" bIns="48331">
            <a:spAutoFit/>
          </a:bodyPr>
          <a:lstStyle/>
          <a:p>
            <a:pPr>
              <a:defRPr/>
            </a:pPr>
            <a:r>
              <a:rPr lang="en-US" sz="1200" i="1" dirty="0">
                <a:latin typeface="Georgia" pitchFamily="18" charset="0"/>
              </a:rPr>
              <a:t>Empower People</a:t>
            </a:r>
          </a:p>
          <a:p>
            <a:pPr>
              <a:defRPr/>
            </a:pPr>
            <a:r>
              <a:rPr lang="en-US" sz="1200" i="1" dirty="0">
                <a:latin typeface="Georgia" pitchFamily="18" charset="0"/>
              </a:rPr>
              <a:t>Lead Organizations</a:t>
            </a:r>
          </a:p>
          <a:p>
            <a:pPr>
              <a:defRPr/>
            </a:pPr>
            <a:r>
              <a:rPr lang="en-US" sz="1200" i="1" dirty="0">
                <a:latin typeface="Georgia" pitchFamily="18" charset="0"/>
              </a:rPr>
              <a:t>Grow Communities</a:t>
            </a:r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5346515" y="315040"/>
            <a:ext cx="510064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623733" y="653415"/>
            <a:ext cx="3677920" cy="31504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lIns="96661" tIns="48331" rIns="96661" bIns="48331">
            <a:spAutoFit/>
          </a:bodyPr>
          <a:lstStyle/>
          <a:p>
            <a:pPr>
              <a:defRPr/>
            </a:pPr>
            <a:r>
              <a:rPr lang="en-US" sz="1200" dirty="0">
                <a:latin typeface="Georgia" pitchFamily="18" charset="0"/>
              </a:rPr>
              <a:t>The Pennsylvania Child Welfare </a:t>
            </a:r>
            <a:r>
              <a:rPr lang="en-US" sz="1200" dirty="0" smtClean="0">
                <a:latin typeface="Georgia" pitchFamily="18" charset="0"/>
              </a:rPr>
              <a:t>Resource</a:t>
            </a:r>
            <a:r>
              <a:rPr lang="en-US" sz="1200" baseline="0" dirty="0" smtClean="0">
                <a:latin typeface="Georgia" pitchFamily="18" charset="0"/>
              </a:rPr>
              <a:t> Center</a:t>
            </a:r>
            <a:endParaRPr lang="en-US" sz="200" dirty="0">
              <a:latin typeface="Georgia" pitchFamily="18" charset="0"/>
            </a:endParaRPr>
          </a:p>
          <a:p>
            <a:pPr>
              <a:defRPr/>
            </a:pPr>
            <a:endParaRPr lang="en-US" sz="200" dirty="0">
              <a:latin typeface="Georgia" pitchFamily="18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3701627" y="913448"/>
            <a:ext cx="3447627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667761" y="33337"/>
            <a:ext cx="1940560" cy="661750"/>
          </a:xfrm>
          <a:prstGeom prst="rect">
            <a:avLst/>
          </a:prstGeom>
          <a:noFill/>
        </p:spPr>
        <p:txBody>
          <a:bodyPr lIns="96661" tIns="48331" rIns="96661" bIns="48331">
            <a:spAutoFit/>
          </a:bodyPr>
          <a:lstStyle/>
          <a:p>
            <a:pPr>
              <a:defRPr/>
            </a:pPr>
            <a:r>
              <a:rPr lang="en-US" sz="1200" dirty="0">
                <a:latin typeface="Georgia" pitchFamily="18" charset="0"/>
              </a:rPr>
              <a:t>SCHOOL OF</a:t>
            </a:r>
          </a:p>
          <a:p>
            <a:pPr>
              <a:defRPr/>
            </a:pPr>
            <a:r>
              <a:rPr lang="en-US" dirty="0">
                <a:latin typeface="Georgia" pitchFamily="18" charset="0"/>
              </a:rPr>
              <a:t>Social Work</a:t>
            </a:r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3622766" cy="64008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61" tIns="48331" rIns="96661" bIns="48331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0" y="15"/>
            <a:ext cx="3622766" cy="646331"/>
          </a:xfrm>
          <a:prstGeom prst="rect">
            <a:avLst/>
          </a:prstGeom>
          <a:noFill/>
          <a:ln w="15875">
            <a:noFill/>
          </a:ln>
        </p:spPr>
        <p:txBody>
          <a:bodyPr wrap="square" lIns="96661" tIns="48331" rIns="96661" bIns="48331" rtlCol="0">
            <a:spAutoFit/>
          </a:bodyPr>
          <a:lstStyle/>
          <a:p>
            <a:endParaRPr lang="en-US" sz="1000" dirty="0" smtClean="0">
              <a:latin typeface="Georgia" pitchFamily="18" charset="0"/>
            </a:endParaRPr>
          </a:p>
          <a:p>
            <a:pPr algn="l">
              <a:tabLst>
                <a:tab pos="659512" algn="l"/>
              </a:tabLst>
            </a:pPr>
            <a:r>
              <a:rPr lang="en-US" sz="1700" dirty="0" smtClean="0">
                <a:latin typeface="Georgia" pitchFamily="18" charset="0"/>
              </a:rPr>
              <a:t>	University of Pittsburgh</a:t>
            </a:r>
            <a:endParaRPr lang="en-US" sz="900" dirty="0" smtClean="0">
              <a:latin typeface="Georgia" pitchFamily="18" charset="0"/>
            </a:endParaRPr>
          </a:p>
          <a:p>
            <a:pPr algn="l">
              <a:tabLst>
                <a:tab pos="659512" algn="l"/>
              </a:tabLst>
            </a:pPr>
            <a:endParaRPr lang="en-US" sz="900" dirty="0">
              <a:latin typeface="Georgia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09333" y="9124521"/>
            <a:ext cx="4605867" cy="226216"/>
          </a:xfrm>
          <a:prstGeom prst="rect">
            <a:avLst/>
          </a:prstGeom>
          <a:noFill/>
        </p:spPr>
        <p:txBody>
          <a:bodyPr wrap="square" lIns="96661" tIns="48331" rIns="96661" bIns="48331" rtlCol="0" anchor="ctr">
            <a:spAutoFit/>
          </a:bodyPr>
          <a:lstStyle/>
          <a:p>
            <a:pPr algn="r"/>
            <a:r>
              <a:rPr lang="en-US" sz="800" dirty="0" smtClean="0">
                <a:latin typeface="Georgia" pitchFamily="18" charset="0"/>
              </a:rPr>
              <a:t>Update Title in Notes Master</a:t>
            </a:r>
            <a:endParaRPr lang="en-US" sz="8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62226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Georgia" pitchFamily="18" charset="0"/>
        <a:ea typeface="ＭＳ Ｐゴシック" pitchFamily="1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Georgia" pitchFamily="18" charset="0"/>
        <a:ea typeface="ＭＳ Ｐゴシック" pitchFamily="1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18" charset="0"/>
        <a:ea typeface="ＭＳ Ｐゴシック" pitchFamily="1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Georgia" pitchFamily="18" charset="0"/>
        <a:ea typeface="ＭＳ Ｐゴシック" pitchFamily="1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Georgia" pitchFamily="18" charset="0"/>
        <a:ea typeface="ＭＳ Ｐゴシック" pitchFamily="1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166BA7-0684-400B-BDBC-D100F67EB7F2}" type="slidenum">
              <a:rPr lang="en-US" smtClean="0">
                <a:latin typeface="Georgia" pitchFamily="16" charset="0"/>
              </a:rPr>
              <a:pPr/>
              <a:t>1</a:t>
            </a:fld>
            <a:endParaRPr lang="en-US" dirty="0" smtClean="0">
              <a:latin typeface="Georgia" pitchFamily="16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Georgia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1959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166BA7-0684-400B-BDBC-D100F67EB7F2}" type="slidenum">
              <a:rPr lang="en-US" smtClean="0">
                <a:latin typeface="Georgia" pitchFamily="16" charset="0"/>
              </a:rPr>
              <a:pPr/>
              <a:t>2</a:t>
            </a:fld>
            <a:endParaRPr lang="en-US" dirty="0" smtClean="0">
              <a:latin typeface="Georgia" pitchFamily="16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Georgia" pitchFamily="16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The Pennsylvania Child Welfare Training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66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647" y="793376"/>
            <a:ext cx="8229600" cy="5916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645" y="1438834"/>
            <a:ext cx="8247888" cy="48812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8E0BD697-C650-4553-8269-3DAFA0DE6DB9}" type="slidenum">
              <a:rPr lang="en-US"/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4036"/>
            <a:ext cx="3008313" cy="65479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66482"/>
            <a:ext cx="5111750" cy="5567083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65729"/>
            <a:ext cx="3008313" cy="48678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61FEF-4ABB-46BC-8C42-BFA8DB212CCD}" type="slidenum">
              <a:rPr lang="en-US"/>
              <a:pPr>
                <a:defRPr/>
              </a:pPr>
              <a:t>‹#›</a:t>
            </a:fld>
            <a:endParaRPr lang="en-US" sz="1400" dirty="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4094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66481"/>
            <a:ext cx="5486400" cy="39668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28702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8B783-B8DF-4F22-AFC6-12EA8147E691}" type="slidenum">
              <a:rPr lang="en-US"/>
              <a:pPr>
                <a:defRPr/>
              </a:pPr>
              <a:t>‹#›</a:t>
            </a:fld>
            <a:endParaRPr lang="en-US" sz="1400" dirty="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echa_sm_bg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166" y="0"/>
            <a:ext cx="9137668" cy="6858000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1264022"/>
            <a:ext cx="8534400" cy="914400"/>
          </a:xfrm>
        </p:spPr>
        <p:txBody>
          <a:bodyPr/>
          <a:lstStyle>
            <a:lvl1pPr marL="228600" indent="-228600">
              <a:buNone/>
              <a:defRPr sz="30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Add Title of Presentation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4800" y="2250139"/>
            <a:ext cx="8543365" cy="372037"/>
          </a:xfrm>
        </p:spPr>
        <p:txBody>
          <a:bodyPr/>
          <a:lstStyle>
            <a:lvl1pPr marL="228600" indent="-228600">
              <a:buNone/>
              <a:defRPr lang="en-US" sz="1800" i="1" kern="1200" dirty="0">
                <a:solidFill>
                  <a:srgbClr val="948151"/>
                </a:solidFill>
                <a:latin typeface="Georgia" pitchFamily="16" charset="0"/>
                <a:ea typeface="Osaka" pitchFamily="16" charset="-128"/>
                <a:cs typeface="+mn-cs"/>
              </a:defRPr>
            </a:lvl1pPr>
          </a:lstStyle>
          <a:p>
            <a:pPr lvl="0"/>
            <a:r>
              <a:rPr lang="en-US" dirty="0" smtClean="0"/>
              <a:t>Click to Add Subtitle of Presentation</a:t>
            </a:r>
            <a:endParaRPr lang="en-US" dirty="0"/>
          </a:p>
        </p:txBody>
      </p:sp>
      <p:sp>
        <p:nvSpPr>
          <p:cNvPr id="5" name="Text Placeholder 15"/>
          <p:cNvSpPr>
            <a:spLocks noGrp="1"/>
          </p:cNvSpPr>
          <p:nvPr>
            <p:ph type="body" sz="quarter" idx="12" hasCustomPrompt="1"/>
          </p:nvPr>
        </p:nvSpPr>
        <p:spPr>
          <a:xfrm>
            <a:off x="304800" y="2716306"/>
            <a:ext cx="3352800" cy="927847"/>
          </a:xfrm>
        </p:spPr>
        <p:txBody>
          <a:bodyPr/>
          <a:lstStyle>
            <a:lvl1pPr marL="228600" indent="-228600">
              <a:buNone/>
              <a:defRPr lang="en-US" sz="1800" i="1" kern="1200" dirty="0">
                <a:solidFill>
                  <a:srgbClr val="948151"/>
                </a:solidFill>
                <a:latin typeface="Georgia" pitchFamily="16" charset="0"/>
                <a:ea typeface="Osaka" pitchFamily="16" charset="-128"/>
                <a:cs typeface="+mn-cs"/>
              </a:defRPr>
            </a:lvl1pPr>
          </a:lstStyle>
          <a:p>
            <a:pPr lvl="0"/>
            <a:r>
              <a:rPr lang="en-US" dirty="0" smtClean="0"/>
              <a:t>Name of Presenter</a:t>
            </a:r>
            <a:endParaRPr lang="en-US" dirty="0"/>
          </a:p>
        </p:txBody>
      </p:sp>
      <p:sp>
        <p:nvSpPr>
          <p:cNvPr id="18" name="Date Placeholder 8"/>
          <p:cNvSpPr>
            <a:spLocks noGrp="1"/>
          </p:cNvSpPr>
          <p:nvPr>
            <p:ph type="dt" sz="half" idx="2"/>
          </p:nvPr>
        </p:nvSpPr>
        <p:spPr>
          <a:xfrm>
            <a:off x="304800" y="6437010"/>
            <a:ext cx="3325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fld id="{C9BBA4C9-A133-4504-A51E-FDE0C42DAF17}" type="datetime2">
              <a:rPr lang="en-US" smtClean="0"/>
              <a:pPr/>
              <a:t>Wednesday, December 14, 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44825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647" y="793376"/>
            <a:ext cx="8229600" cy="5916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645" y="2094807"/>
            <a:ext cx="8247888" cy="422531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8E0BD697-C650-4553-8269-3DAFA0DE6DB9}" type="slidenum">
              <a:rPr lang="en-US"/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465888" y="1429674"/>
            <a:ext cx="8229600" cy="594360"/>
          </a:xfrm>
        </p:spPr>
        <p:txBody>
          <a:bodyPr/>
          <a:lstStyle>
            <a:lvl1pPr>
              <a:buNone/>
              <a:defRPr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528200"/>
            <a:ext cx="7772400" cy="979772"/>
          </a:xfrm>
        </p:spPr>
        <p:txBody>
          <a:bodyPr anchor="ctr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538463"/>
            <a:ext cx="7772400" cy="1016912"/>
          </a:xfrm>
        </p:spPr>
        <p:txBody>
          <a:bodyPr anchor="ctr"/>
          <a:lstStyle>
            <a:lvl1pPr marL="0" indent="0">
              <a:buNone/>
              <a:defRPr sz="25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1CFFA-8140-44CC-A40B-DFAEF2E958E3}" type="slidenum">
              <a:rPr lang="en-US"/>
              <a:pPr>
                <a:defRPr/>
              </a:pPr>
              <a:t>‹#›</a:t>
            </a:fld>
            <a:endParaRPr lang="en-US" sz="1400" dirty="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79929"/>
            <a:ext cx="7772400" cy="5244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85047"/>
            <a:ext cx="3810000" cy="4921623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85047"/>
            <a:ext cx="3810000" cy="4921624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BBE67-B3D0-4F17-AB43-0FFFF70BD775}" type="slidenum">
              <a:rPr lang="en-US"/>
              <a:pPr>
                <a:defRPr/>
              </a:pPr>
              <a:t>‹#›</a:t>
            </a:fld>
            <a:endParaRPr lang="en-US" sz="1400" dirty="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 with Two-Tex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624807-03D1-4D82-87D2-E5151F74A2D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79425" y="1437371"/>
            <a:ext cx="8229600" cy="6075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04176"/>
            <a:ext cx="4040188" cy="4165995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12" hasCustomPrompt="1"/>
          </p:nvPr>
        </p:nvSpPr>
        <p:spPr>
          <a:xfrm>
            <a:off x="4673600" y="2111433"/>
            <a:ext cx="4040188" cy="4165995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9929"/>
            <a:ext cx="8229600" cy="47064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374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97741"/>
            <a:ext cx="4040188" cy="4208930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73749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97741"/>
            <a:ext cx="4041775" cy="4208929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C9170-F4A7-4869-98A2-C5C61E4B3278}" type="slidenum">
              <a:rPr lang="en-US"/>
              <a:pPr>
                <a:defRPr/>
              </a:pPr>
              <a:t>‹#›</a:t>
            </a:fld>
            <a:endParaRPr lang="en-US" sz="1400" dirty="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646" y="793376"/>
            <a:ext cx="8229600" cy="60350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EB9F7-E20C-4A9F-A27B-04456B6CAFA0}" type="slidenum">
              <a:rPr lang="en-US"/>
              <a:pPr>
                <a:defRPr/>
              </a:pPr>
              <a:t>‹#›</a:t>
            </a:fld>
            <a:endParaRPr lang="en-US" sz="1400" dirty="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Title 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58E50-2BAF-4EEB-9A5B-318E6BB72840}" type="slidenum">
              <a:rPr lang="en-US"/>
              <a:pPr>
                <a:defRPr/>
              </a:pPr>
              <a:t>‹#›</a:t>
            </a:fld>
            <a:endParaRPr lang="en-US" sz="1400" dirty="0">
              <a:latin typeface="Arial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881063" y="980902"/>
            <a:ext cx="7348537" cy="51706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58E50-2BAF-4EEB-9A5B-318E6BB72840}" type="slidenum">
              <a:rPr lang="en-US"/>
              <a:pPr>
                <a:defRPr/>
              </a:pPr>
              <a:t>‹#›</a:t>
            </a:fld>
            <a:endParaRPr lang="en-US" sz="1400" dirty="0">
              <a:latin typeface="Arial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SW-Powerpt-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199" y="1202900"/>
            <a:ext cx="8229601" cy="970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0647" y="2213113"/>
            <a:ext cx="8243047" cy="4107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96250" y="6591300"/>
            <a:ext cx="1017588" cy="188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+mn-lt"/>
                <a:ea typeface="+mn-ea"/>
              </a:defRPr>
            </a:lvl1pPr>
          </a:lstStyle>
          <a:p>
            <a:pPr>
              <a:defRPr/>
            </a:pPr>
            <a:fld id="{A4624807-03D1-4D82-87D2-E5151F74A2D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124325" y="6343650"/>
            <a:ext cx="4989513" cy="247650"/>
          </a:xfrm>
          <a:prstGeom prst="rect">
            <a:avLst/>
          </a:prstGeom>
          <a:solidFill>
            <a:srgbClr val="91A3BB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00" dirty="0" smtClean="0">
                <a:latin typeface="+mn-lt"/>
              </a:rPr>
              <a:t>209:</a:t>
            </a:r>
            <a:r>
              <a:rPr lang="en-US" sz="1000" baseline="0" dirty="0" smtClean="0">
                <a:latin typeface="+mn-lt"/>
              </a:rPr>
              <a:t> Family Reunification and Case Closure in Child Sexual Abuse Cases</a:t>
            </a:r>
            <a:endParaRPr lang="en-US" sz="1000" dirty="0">
              <a:latin typeface="+mn-lt"/>
            </a:endParaRPr>
          </a:p>
        </p:txBody>
      </p:sp>
      <p:grpSp>
        <p:nvGrpSpPr>
          <p:cNvPr id="14" name="Group 17"/>
          <p:cNvGrpSpPr>
            <a:grpSpLocks/>
          </p:cNvGrpSpPr>
          <p:nvPr/>
        </p:nvGrpSpPr>
        <p:grpSpPr bwMode="auto">
          <a:xfrm>
            <a:off x="14288" y="6343650"/>
            <a:ext cx="4024312" cy="246063"/>
            <a:chOff x="14514" y="6343702"/>
            <a:chExt cx="4023360" cy="246221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14514" y="6343702"/>
              <a:ext cx="4023360" cy="246221"/>
            </a:xfrm>
            <a:prstGeom prst="rect">
              <a:avLst/>
            </a:prstGeom>
            <a:solidFill>
              <a:srgbClr val="91A3BB"/>
            </a:solidFill>
            <a:ln w="635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en-US" sz="1000" dirty="0">
                  <a:latin typeface="Georgia" pitchFamily="18" charset="0"/>
                  <a:ea typeface="ＭＳ Ｐゴシック" pitchFamily="16" charset="-128"/>
                  <a:cs typeface="+mn-cs"/>
                </a:rPr>
                <a:t>The Pennsylvania Child Welfare </a:t>
              </a:r>
              <a:r>
                <a:rPr lang="en-US" sz="1000" dirty="0" smtClean="0">
                  <a:latin typeface="Georgia" pitchFamily="18" charset="0"/>
                  <a:ea typeface="ＭＳ Ｐゴシック" pitchFamily="16" charset="-128"/>
                  <a:cs typeface="+mn-cs"/>
                </a:rPr>
                <a:t>Resource</a:t>
              </a:r>
              <a:r>
                <a:rPr lang="en-US" sz="1000" baseline="0" dirty="0" smtClean="0">
                  <a:latin typeface="Georgia" pitchFamily="18" charset="0"/>
                  <a:ea typeface="ＭＳ Ｐゴシック" pitchFamily="16" charset="-128"/>
                  <a:cs typeface="+mn-cs"/>
                </a:rPr>
                <a:t> Center</a:t>
              </a:r>
              <a:endParaRPr lang="en-US" sz="1000" dirty="0">
                <a:latin typeface="Georgia" pitchFamily="18" charset="0"/>
                <a:ea typeface="ＭＳ Ｐゴシック" pitchFamily="16" charset="-128"/>
                <a:cs typeface="+mn-cs"/>
              </a:endParaRPr>
            </a:p>
          </p:txBody>
        </p:sp>
        <p:cxnSp>
          <p:nvCxnSpPr>
            <p:cNvPr id="16" name="Straight Connector 15"/>
            <p:cNvCxnSpPr/>
            <p:nvPr userDrawn="1"/>
          </p:nvCxnSpPr>
          <p:spPr>
            <a:xfrm>
              <a:off x="95457" y="6554976"/>
              <a:ext cx="2845715" cy="4765"/>
            </a:xfrm>
            <a:prstGeom prst="line">
              <a:avLst/>
            </a:prstGeom>
            <a:ln w="9525">
              <a:solidFill>
                <a:srgbClr val="E5D1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46" r:id="rId2"/>
    <p:sldLayoutId id="2147483845" r:id="rId3"/>
    <p:sldLayoutId id="2147483837" r:id="rId4"/>
    <p:sldLayoutId id="2147483847" r:id="rId5"/>
    <p:sldLayoutId id="2147483838" r:id="rId6"/>
    <p:sldLayoutId id="2147483839" r:id="rId7"/>
    <p:sldLayoutId id="2147483848" r:id="rId8"/>
    <p:sldLayoutId id="2147483840" r:id="rId9"/>
    <p:sldLayoutId id="2147483841" r:id="rId10"/>
    <p:sldLayoutId id="2147483842" r:id="rId11"/>
    <p:sldLayoutId id="2147483849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94815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48151"/>
          </a:solidFill>
          <a:latin typeface="Georgia" pitchFamily="16" charset="0"/>
          <a:ea typeface="Osaka" pitchFamily="1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48151"/>
          </a:solidFill>
          <a:latin typeface="Georgia" pitchFamily="16" charset="0"/>
          <a:ea typeface="Osaka" pitchFamily="1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48151"/>
          </a:solidFill>
          <a:latin typeface="Georgia" pitchFamily="16" charset="0"/>
          <a:ea typeface="Osaka" pitchFamily="1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48151"/>
          </a:solidFill>
          <a:latin typeface="Georgia" pitchFamily="16" charset="0"/>
          <a:ea typeface="Osaka" pitchFamily="1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48151"/>
          </a:solidFill>
          <a:latin typeface="Georgia" pitchFamily="16" charset="0"/>
          <a:ea typeface="Osaka" pitchFamily="1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48151"/>
          </a:solidFill>
          <a:latin typeface="Georgia" pitchFamily="16" charset="0"/>
          <a:ea typeface="Osaka" pitchFamily="1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48151"/>
          </a:solidFill>
          <a:latin typeface="Georgia" pitchFamily="16" charset="0"/>
          <a:ea typeface="Osaka" pitchFamily="1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48151"/>
          </a:solidFill>
          <a:latin typeface="Georgia" pitchFamily="16" charset="0"/>
          <a:ea typeface="Osaka" pitchFamily="16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04800" y="2217058"/>
            <a:ext cx="8534400" cy="914400"/>
          </a:xfrm>
        </p:spPr>
        <p:txBody>
          <a:bodyPr/>
          <a:lstStyle/>
          <a:p>
            <a:r>
              <a:rPr lang="en-US" sz="2400" dirty="0" smtClean="0"/>
              <a:t>209: Family Reunification and Case Closure in Child Sexual Abuse Cases</a:t>
            </a:r>
            <a:endParaRPr lang="en-US" sz="2400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1"/>
          </p:nvPr>
        </p:nvSpPr>
        <p:spPr>
          <a:xfrm>
            <a:off x="304800" y="3203175"/>
            <a:ext cx="8543365" cy="37203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2"/>
          </p:nvPr>
        </p:nvSpPr>
        <p:spPr>
          <a:xfrm>
            <a:off x="304800" y="3669342"/>
            <a:ext cx="3352800" cy="92784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9BBA4C9-A133-4504-A51E-FDE0C42DAF17}" type="datetime2">
              <a:rPr lang="en-US" smtClean="0"/>
              <a:pPr/>
              <a:t>Wednesday, December 14, 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22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dirty="0" smtClean="0"/>
              <a:t>Statistics Related to Victims Recanting Abuse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645" y="1365391"/>
            <a:ext cx="8247888" cy="4814046"/>
          </a:xfrm>
        </p:spPr>
        <p:txBody>
          <a:bodyPr/>
          <a:lstStyle/>
          <a:p>
            <a:pPr marL="0" lvl="0" indent="0">
              <a:spcBef>
                <a:spcPct val="0"/>
              </a:spcBef>
              <a:buNone/>
              <a:tabLst>
                <a:tab pos="457200" algn="l"/>
                <a:tab pos="914400" algn="l"/>
                <a:tab pos="1000125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US" sz="2400" dirty="0">
                <a:ea typeface="Times New Roman" pitchFamily="18" charset="0"/>
                <a:cs typeface="Arial" pitchFamily="34" charset="0"/>
              </a:rPr>
              <a:t>“In an examination of 116 children with substantiated histories of child sexual abuse, Sorenson and Snow (1991) found that at various points during the process of disclosure:</a:t>
            </a:r>
          </a:p>
          <a:p>
            <a:pPr marL="0" lvl="0" indent="0">
              <a:spcBef>
                <a:spcPct val="0"/>
              </a:spcBef>
              <a:buNone/>
              <a:tabLst>
                <a:tab pos="457200" algn="l"/>
                <a:tab pos="914400" algn="l"/>
                <a:tab pos="1000125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endParaRPr lang="en-US" sz="2400" dirty="0"/>
          </a:p>
          <a:p>
            <a:pPr marL="0" lvl="0" indent="0" eaLnBrk="0" hangingPunct="0">
              <a:spcBef>
                <a:spcPct val="0"/>
              </a:spcBef>
              <a:tabLst>
                <a:tab pos="457200" algn="l"/>
                <a:tab pos="914400" algn="l"/>
                <a:tab pos="1000125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US" sz="2400" dirty="0" smtClean="0">
                <a:ea typeface="Times New Roman" pitchFamily="18" charset="0"/>
                <a:cs typeface="Arial" pitchFamily="34" charset="0"/>
              </a:rPr>
              <a:t> 72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% of the victims denied that the abuse occurred;</a:t>
            </a:r>
            <a:endParaRPr lang="en-US" sz="2400" dirty="0"/>
          </a:p>
          <a:p>
            <a:pPr marL="0" lvl="0" indent="0" eaLnBrk="0" hangingPunct="0">
              <a:spcBef>
                <a:spcPct val="0"/>
              </a:spcBef>
              <a:buNone/>
              <a:tabLst>
                <a:tab pos="457200" algn="l"/>
                <a:tab pos="914400" algn="l"/>
                <a:tab pos="1000125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endParaRPr lang="en-US" sz="2400" dirty="0"/>
          </a:p>
          <a:p>
            <a:pPr marL="0" lvl="0" indent="0" eaLnBrk="0" hangingPunct="0">
              <a:spcBef>
                <a:spcPct val="0"/>
              </a:spcBef>
              <a:tabLst>
                <a:tab pos="457200" algn="l"/>
                <a:tab pos="914400" algn="l"/>
                <a:tab pos="1000125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US" sz="2400" dirty="0" smtClean="0">
                <a:ea typeface="Times New Roman" pitchFamily="18" charset="0"/>
                <a:cs typeface="Arial" pitchFamily="34" charset="0"/>
              </a:rPr>
              <a:t> 78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% tentatively offered an acknowledgement  of the </a:t>
            </a:r>
            <a:r>
              <a:rPr lang="en-US" sz="2400" dirty="0" smtClean="0">
                <a:ea typeface="Times New Roman" pitchFamily="18" charset="0"/>
                <a:cs typeface="Arial" pitchFamily="34" charset="0"/>
              </a:rPr>
              <a:t>abuse</a:t>
            </a:r>
            <a:endParaRPr lang="en-US" sz="2400" dirty="0">
              <a:ea typeface="Times New Roman" pitchFamily="18" charset="0"/>
              <a:cs typeface="Arial" pitchFamily="34" charset="0"/>
            </a:endParaRPr>
          </a:p>
          <a:p>
            <a:pPr marL="0" lvl="0" indent="0" eaLnBrk="0" hangingPunct="0">
              <a:spcBef>
                <a:spcPct val="0"/>
              </a:spcBef>
              <a:tabLst>
                <a:tab pos="457200" algn="l"/>
                <a:tab pos="914400" algn="l"/>
                <a:tab pos="1000125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endParaRPr lang="en-US" sz="2400" dirty="0"/>
          </a:p>
          <a:p>
            <a:pPr marL="0" lvl="0" indent="0" eaLnBrk="0" hangingPunct="0">
              <a:spcBef>
                <a:spcPct val="0"/>
              </a:spcBef>
              <a:tabLst>
                <a:tab pos="457200" algn="l"/>
                <a:tab pos="914400" algn="l"/>
                <a:tab pos="1000125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US" sz="2400" dirty="0" smtClean="0">
                <a:ea typeface="Times New Roman" pitchFamily="18" charset="0"/>
                <a:cs typeface="Arial" pitchFamily="34" charset="0"/>
              </a:rPr>
              <a:t> 22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% </a:t>
            </a:r>
            <a:r>
              <a:rPr lang="en-US" sz="2400" dirty="0" smtClean="0">
                <a:ea typeface="Times New Roman" pitchFamily="18" charset="0"/>
                <a:cs typeface="Arial" pitchFamily="34" charset="0"/>
              </a:rPr>
              <a:t>recanted</a:t>
            </a:r>
            <a:endParaRPr lang="en-US" sz="2400" dirty="0">
              <a:ea typeface="Times New Roman" pitchFamily="18" charset="0"/>
              <a:cs typeface="Arial" pitchFamily="34" charset="0"/>
            </a:endParaRPr>
          </a:p>
          <a:p>
            <a:pPr marL="0" lvl="0" indent="0" eaLnBrk="0" hangingPunct="0">
              <a:spcBef>
                <a:spcPct val="0"/>
              </a:spcBef>
              <a:tabLst>
                <a:tab pos="457200" algn="l"/>
                <a:tab pos="914400" algn="l"/>
                <a:tab pos="1000125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endParaRPr lang="en-US" sz="2400" dirty="0"/>
          </a:p>
          <a:p>
            <a:pPr marL="0" lvl="0" indent="0" eaLnBrk="0" hangingPunct="0">
              <a:spcBef>
                <a:spcPct val="0"/>
              </a:spcBef>
              <a:tabLst>
                <a:tab pos="457200" algn="l"/>
                <a:tab pos="914400" algn="l"/>
                <a:tab pos="1000125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US" sz="2400" dirty="0" smtClean="0">
                <a:ea typeface="Times New Roman" pitchFamily="18" charset="0"/>
                <a:cs typeface="Arial" pitchFamily="34" charset="0"/>
              </a:rPr>
              <a:t> the 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vast majority (93%) ultimately reaffirmed their allegations of </a:t>
            </a:r>
            <a:r>
              <a:rPr lang="en-US" sz="2400" dirty="0" smtClean="0">
                <a:ea typeface="Times New Roman" pitchFamily="18" charset="0"/>
                <a:cs typeface="Arial" pitchFamily="34" charset="0"/>
              </a:rPr>
              <a:t>abuse”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10</a:t>
            </a:fld>
            <a:endParaRPr lang="en-US" dirty="0"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57045" y="5855680"/>
            <a:ext cx="16722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+mn-lt"/>
              </a:rPr>
              <a:t>(CSOM, 2005)</a:t>
            </a:r>
          </a:p>
        </p:txBody>
      </p:sp>
    </p:spTree>
    <p:extLst>
      <p:ext uri="{BB962C8B-B14F-4D97-AF65-F5344CB8AC3E}">
        <p14:creationId xmlns:p14="http://schemas.microsoft.com/office/powerpoint/2010/main" val="20693340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dirty="0" smtClean="0"/>
              <a:t>Treatment Milestones for Reunification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427" y="1385047"/>
            <a:ext cx="8247888" cy="4814046"/>
          </a:xfrm>
        </p:spPr>
        <p:txBody>
          <a:bodyPr/>
          <a:lstStyle/>
          <a:p>
            <a:pPr marL="0" lvl="0" indent="0">
              <a:spcBef>
                <a:spcPct val="0"/>
              </a:spcBef>
              <a:tabLst>
                <a:tab pos="4572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US" sz="2400" dirty="0">
                <a:ea typeface="Times New Roman" pitchFamily="18" charset="0"/>
                <a:cs typeface="Arial" pitchFamily="34" charset="0"/>
              </a:rPr>
              <a:t>Family members must have established appropriate 	physical and psychological boundaries.</a:t>
            </a:r>
          </a:p>
          <a:p>
            <a:pPr marL="0" lvl="0" indent="0">
              <a:spcBef>
                <a:spcPct val="0"/>
              </a:spcBef>
              <a:tabLst>
                <a:tab pos="4572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endParaRPr lang="en-US" sz="2400" dirty="0"/>
          </a:p>
          <a:p>
            <a:pPr marL="0" lvl="0" indent="0" eaLnBrk="0" hangingPunct="0">
              <a:spcBef>
                <a:spcPct val="0"/>
              </a:spcBef>
              <a:tabLst>
                <a:tab pos="4572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US" sz="2400" dirty="0">
                <a:ea typeface="Times New Roman" pitchFamily="18" charset="0"/>
                <a:cs typeface="Arial" pitchFamily="34" charset="0"/>
              </a:rPr>
              <a:t>The couple must have established an appropriate 	relationship and communication pattern, if reunification 	is the goal.</a:t>
            </a:r>
          </a:p>
          <a:p>
            <a:pPr marL="0" lvl="0" indent="0" eaLnBrk="0" hangingPunct="0">
              <a:spcBef>
                <a:spcPct val="0"/>
              </a:spcBef>
              <a:tabLst>
                <a:tab pos="4572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endParaRPr lang="en-US" sz="2400" dirty="0"/>
          </a:p>
          <a:p>
            <a:pPr marL="0" lvl="0" indent="0" eaLnBrk="0" hangingPunct="0">
              <a:spcBef>
                <a:spcPct val="0"/>
              </a:spcBef>
              <a:tabLst>
                <a:tab pos="4572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US" sz="2400" dirty="0">
                <a:ea typeface="Times New Roman" pitchFamily="18" charset="0"/>
                <a:cs typeface="Arial" pitchFamily="34" charset="0"/>
              </a:rPr>
              <a:t>Development of and agreement to a safety plan by all 	members of the family.</a:t>
            </a:r>
          </a:p>
          <a:p>
            <a:pPr marL="0" lvl="0" indent="0" eaLnBrk="0" hangingPunct="0">
              <a:spcBef>
                <a:spcPct val="0"/>
              </a:spcBef>
              <a:tabLst>
                <a:tab pos="4572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endParaRPr lang="en-US" sz="2400" dirty="0"/>
          </a:p>
          <a:p>
            <a:pPr marL="0" lvl="0" indent="0" eaLnBrk="0" hangingPunct="0">
              <a:spcBef>
                <a:spcPct val="0"/>
              </a:spcBef>
              <a:tabLst>
                <a:tab pos="4572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US" sz="2400" dirty="0">
                <a:ea typeface="Times New Roman" pitchFamily="18" charset="0"/>
                <a:cs typeface="Arial" pitchFamily="34" charset="0"/>
              </a:rPr>
              <a:t>Acceptance of the occurrence of abuse by all family 	members, placing responsibility for the abuse solely on 	the perpetrator.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11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9124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427" y="793376"/>
            <a:ext cx="8482820" cy="591671"/>
          </a:xfrm>
        </p:spPr>
        <p:txBody>
          <a:bodyPr/>
          <a:lstStyle/>
          <a:p>
            <a:r>
              <a:rPr lang="en-US" sz="2600" dirty="0" smtClean="0"/>
              <a:t>Treatment Milestones for Reunification (Cont’d)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427" y="1385047"/>
            <a:ext cx="8247888" cy="4814046"/>
          </a:xfrm>
        </p:spPr>
        <p:txBody>
          <a:bodyPr/>
          <a:lstStyle/>
          <a:p>
            <a:pPr marL="0" lvl="0" indent="0">
              <a:spcBef>
                <a:spcPct val="0"/>
              </a:spcBef>
              <a:tabLst>
                <a:tab pos="4572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US" sz="2400" dirty="0">
                <a:ea typeface="Times New Roman" pitchFamily="18" charset="0"/>
                <a:cs typeface="Arial" pitchFamily="34" charset="0"/>
              </a:rPr>
              <a:t>Victim has made significant progress in therapy </a:t>
            </a:r>
            <a:r>
              <a:rPr lang="en-US" sz="2400" dirty="0" smtClean="0">
                <a:ea typeface="Times New Roman" pitchFamily="18" charset="0"/>
                <a:cs typeface="Arial" pitchFamily="34" charset="0"/>
              </a:rPr>
              <a:t>and expresses 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a genuine desire for reunification.</a:t>
            </a:r>
          </a:p>
          <a:p>
            <a:pPr marL="0" lvl="0" indent="0">
              <a:spcBef>
                <a:spcPct val="0"/>
              </a:spcBef>
              <a:tabLst>
                <a:tab pos="4572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endParaRPr lang="en-US" sz="2400" dirty="0">
              <a:ea typeface="Times New Roman" pitchFamily="18" charset="0"/>
              <a:cs typeface="Arial" pitchFamily="34" charset="0"/>
            </a:endParaRPr>
          </a:p>
          <a:p>
            <a:pPr marL="0" lvl="0" indent="0">
              <a:spcBef>
                <a:spcPct val="0"/>
              </a:spcBef>
              <a:tabLst>
                <a:tab pos="4572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endParaRPr lang="en-US" sz="2400" dirty="0"/>
          </a:p>
          <a:p>
            <a:pPr marL="0" lvl="0" indent="0" eaLnBrk="0" hangingPunct="0">
              <a:spcBef>
                <a:spcPct val="0"/>
              </a:spcBef>
              <a:tabLst>
                <a:tab pos="4572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US" sz="2400" dirty="0" smtClean="0">
                <a:ea typeface="Times New Roman" pitchFamily="18" charset="0"/>
                <a:cs typeface="Arial" pitchFamily="34" charset="0"/>
              </a:rPr>
              <a:t> NOP 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has demonstrated the ability to protect the </a:t>
            </a:r>
            <a:r>
              <a:rPr lang="en-US" sz="2400" dirty="0" smtClean="0">
                <a:ea typeface="Times New Roman" pitchFamily="18" charset="0"/>
                <a:cs typeface="Arial" pitchFamily="34" charset="0"/>
              </a:rPr>
              <a:t>victim 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and places the needs of the victim as their </a:t>
            </a:r>
            <a:r>
              <a:rPr lang="en-US" sz="2400" dirty="0" smtClean="0">
                <a:ea typeface="Times New Roman" pitchFamily="18" charset="0"/>
                <a:cs typeface="Arial" pitchFamily="34" charset="0"/>
              </a:rPr>
              <a:t>first 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priority.</a:t>
            </a:r>
          </a:p>
          <a:p>
            <a:pPr marL="0" lvl="0" indent="0" eaLnBrk="0" hangingPunct="0">
              <a:spcBef>
                <a:spcPct val="0"/>
              </a:spcBef>
              <a:tabLst>
                <a:tab pos="4572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endParaRPr lang="en-US" sz="2400" dirty="0">
              <a:ea typeface="Times New Roman" pitchFamily="18" charset="0"/>
              <a:cs typeface="Arial" pitchFamily="34" charset="0"/>
            </a:endParaRPr>
          </a:p>
          <a:p>
            <a:pPr marL="0" lvl="0" indent="0" eaLnBrk="0" hangingPunct="0">
              <a:spcBef>
                <a:spcPct val="0"/>
              </a:spcBef>
              <a:tabLst>
                <a:tab pos="4572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endParaRPr lang="en-US" sz="2400" dirty="0"/>
          </a:p>
          <a:p>
            <a:pPr marL="0" lvl="0" indent="0" eaLnBrk="0" hangingPunct="0">
              <a:spcBef>
                <a:spcPct val="0"/>
              </a:spcBef>
              <a:tabLst>
                <a:tab pos="4572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US" sz="2400" dirty="0" smtClean="0">
                <a:ea typeface="Times New Roman" pitchFamily="18" charset="0"/>
                <a:cs typeface="Arial" pitchFamily="34" charset="0"/>
              </a:rPr>
              <a:t> All 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team members are able to agree that </a:t>
            </a:r>
            <a:r>
              <a:rPr lang="en-US" sz="2400" dirty="0" smtClean="0">
                <a:ea typeface="Times New Roman" pitchFamily="18" charset="0"/>
                <a:cs typeface="Arial" pitchFamily="34" charset="0"/>
              </a:rPr>
              <a:t>reunification 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or case closure is appropriate.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12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4545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427" y="793376"/>
            <a:ext cx="8482820" cy="591671"/>
          </a:xfrm>
        </p:spPr>
        <p:txBody>
          <a:bodyPr/>
          <a:lstStyle/>
          <a:p>
            <a:r>
              <a:rPr lang="en-US" sz="2600" dirty="0" smtClean="0"/>
              <a:t>Desired Results of Clarification Sessions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427" y="1385047"/>
            <a:ext cx="8247888" cy="4814046"/>
          </a:xfrm>
        </p:spPr>
        <p:txBody>
          <a:bodyPr/>
          <a:lstStyle/>
          <a:p>
            <a:pPr marL="0" lvl="0" indent="0">
              <a:spcBef>
                <a:spcPct val="0"/>
              </a:spcBef>
              <a:tabLst>
                <a:tab pos="228600" algn="l"/>
                <a:tab pos="457200" algn="l"/>
                <a:tab pos="9144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US" sz="2800" dirty="0" smtClean="0">
                <a:ea typeface="Times New Roman" pitchFamily="18" charset="0"/>
                <a:cs typeface="Arial" pitchFamily="34" charset="0"/>
              </a:rPr>
              <a:t> Responsibility </a:t>
            </a:r>
            <a:r>
              <a:rPr lang="en-US" sz="2800" dirty="0">
                <a:ea typeface="Times New Roman" pitchFamily="18" charset="0"/>
                <a:cs typeface="Arial" pitchFamily="34" charset="0"/>
              </a:rPr>
              <a:t>for abuse consistently </a:t>
            </a:r>
            <a:r>
              <a:rPr lang="en-US" sz="2800" dirty="0" smtClean="0">
                <a:ea typeface="Times New Roman" pitchFamily="18" charset="0"/>
                <a:cs typeface="Arial" pitchFamily="34" charset="0"/>
              </a:rPr>
              <a:t>placed </a:t>
            </a:r>
            <a:r>
              <a:rPr lang="en-US" sz="2800" dirty="0">
                <a:ea typeface="Times New Roman" pitchFamily="18" charset="0"/>
                <a:cs typeface="Arial" pitchFamily="34" charset="0"/>
              </a:rPr>
              <a:t>on </a:t>
            </a:r>
            <a:r>
              <a:rPr lang="en-US" sz="2800" dirty="0" smtClean="0">
                <a:ea typeface="Times New Roman" pitchFamily="18" charset="0"/>
                <a:cs typeface="Arial" pitchFamily="34" charset="0"/>
              </a:rPr>
              <a:t>perpetrator</a:t>
            </a:r>
            <a:endParaRPr lang="en-US" sz="2800" dirty="0">
              <a:ea typeface="Times New Roman" pitchFamily="18" charset="0"/>
              <a:cs typeface="Arial" pitchFamily="34" charset="0"/>
            </a:endParaRPr>
          </a:p>
          <a:p>
            <a:pPr marL="0" lvl="0" indent="0">
              <a:spcBef>
                <a:spcPct val="0"/>
              </a:spcBef>
              <a:tabLst>
                <a:tab pos="228600" algn="l"/>
                <a:tab pos="457200" algn="l"/>
                <a:tab pos="9144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endParaRPr lang="en-US" sz="2800" dirty="0"/>
          </a:p>
          <a:p>
            <a:pPr marL="0" lvl="0" indent="0" eaLnBrk="0" hangingPunct="0">
              <a:spcBef>
                <a:spcPct val="0"/>
              </a:spcBef>
              <a:tabLst>
                <a:tab pos="228600" algn="l"/>
                <a:tab pos="457200" algn="l"/>
                <a:tab pos="9144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US" sz="2800" dirty="0" smtClean="0">
                <a:ea typeface="Times New Roman" pitchFamily="18" charset="0"/>
                <a:cs typeface="Arial" pitchFamily="34" charset="0"/>
              </a:rPr>
              <a:t> Recognition </a:t>
            </a:r>
            <a:r>
              <a:rPr lang="en-US" sz="2800" dirty="0">
                <a:ea typeface="Times New Roman" pitchFamily="18" charset="0"/>
                <a:cs typeface="Arial" pitchFamily="34" charset="0"/>
              </a:rPr>
              <a:t>of misperceptions and </a:t>
            </a:r>
            <a:r>
              <a:rPr lang="en-US" sz="2800" dirty="0" smtClean="0">
                <a:ea typeface="Times New Roman" pitchFamily="18" charset="0"/>
                <a:cs typeface="Arial" pitchFamily="34" charset="0"/>
              </a:rPr>
              <a:t>thought distortions</a:t>
            </a:r>
            <a:endParaRPr lang="en-US" sz="2800" dirty="0">
              <a:ea typeface="Times New Roman" pitchFamily="18" charset="0"/>
              <a:cs typeface="Arial" pitchFamily="34" charset="0"/>
            </a:endParaRPr>
          </a:p>
          <a:p>
            <a:pPr marL="0" lvl="0" indent="0" eaLnBrk="0" hangingPunct="0">
              <a:spcBef>
                <a:spcPct val="0"/>
              </a:spcBef>
              <a:tabLst>
                <a:tab pos="228600" algn="l"/>
                <a:tab pos="457200" algn="l"/>
                <a:tab pos="9144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endParaRPr lang="en-US" sz="2800" dirty="0"/>
          </a:p>
          <a:p>
            <a:pPr marL="0" lvl="0" indent="0" eaLnBrk="0" hangingPunct="0">
              <a:spcBef>
                <a:spcPct val="0"/>
              </a:spcBef>
              <a:tabLst>
                <a:tab pos="228600" algn="l"/>
                <a:tab pos="457200" algn="l"/>
                <a:tab pos="9144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US" sz="2800" dirty="0" smtClean="0">
                <a:ea typeface="Times New Roman" pitchFamily="18" charset="0"/>
                <a:cs typeface="Arial" pitchFamily="34" charset="0"/>
              </a:rPr>
              <a:t> Change </a:t>
            </a:r>
            <a:r>
              <a:rPr lang="en-US" sz="2800" dirty="0">
                <a:ea typeface="Times New Roman" pitchFamily="18" charset="0"/>
                <a:cs typeface="Arial" pitchFamily="34" charset="0"/>
              </a:rPr>
              <a:t>in family structure and </a:t>
            </a:r>
            <a:r>
              <a:rPr lang="en-US" sz="2800" dirty="0" smtClean="0">
                <a:ea typeface="Times New Roman" pitchFamily="18" charset="0"/>
                <a:cs typeface="Arial" pitchFamily="34" charset="0"/>
              </a:rPr>
              <a:t>organization</a:t>
            </a:r>
            <a:endParaRPr lang="en-US" sz="2800" dirty="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13</a:t>
            </a:fld>
            <a:endParaRPr lang="en-US" dirty="0"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57045" y="5855680"/>
            <a:ext cx="16722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+mn-lt"/>
              </a:rPr>
              <a:t>(CSOM, 2005)</a:t>
            </a:r>
          </a:p>
        </p:txBody>
      </p:sp>
    </p:spTree>
    <p:extLst>
      <p:ext uri="{BB962C8B-B14F-4D97-AF65-F5344CB8AC3E}">
        <p14:creationId xmlns:p14="http://schemas.microsoft.com/office/powerpoint/2010/main" val="4240357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427" y="793376"/>
            <a:ext cx="8792309" cy="591671"/>
          </a:xfrm>
        </p:spPr>
        <p:txBody>
          <a:bodyPr/>
          <a:lstStyle/>
          <a:p>
            <a:r>
              <a:rPr lang="en-US" sz="2600" dirty="0" smtClean="0"/>
              <a:t>Desired Results of Clarification Sessions (Cont’d)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427" y="1385047"/>
            <a:ext cx="8247888" cy="4814046"/>
          </a:xfrm>
        </p:spPr>
        <p:txBody>
          <a:bodyPr/>
          <a:lstStyle/>
          <a:p>
            <a:pPr lvl="0" eaLnBrk="0" hangingPunct="0">
              <a:spcBef>
                <a:spcPct val="0"/>
              </a:spcBef>
              <a:tabLst>
                <a:tab pos="228600" algn="l"/>
                <a:tab pos="457200" algn="l"/>
                <a:tab pos="9144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US" sz="2800" dirty="0">
                <a:ea typeface="Times New Roman" pitchFamily="18" charset="0"/>
                <a:cs typeface="Arial" pitchFamily="34" charset="0"/>
              </a:rPr>
              <a:t>Understanding and recognition of risk </a:t>
            </a:r>
            <a:r>
              <a:rPr lang="en-US" sz="2800" dirty="0" smtClean="0">
                <a:ea typeface="Times New Roman" pitchFamily="18" charset="0"/>
                <a:cs typeface="Arial" pitchFamily="34" charset="0"/>
              </a:rPr>
              <a:t>factors</a:t>
            </a:r>
            <a:r>
              <a:rPr lang="en-US" sz="2800" dirty="0">
                <a:ea typeface="Times New Roman" pitchFamily="18" charset="0"/>
                <a:cs typeface="Arial" pitchFamily="34" charset="0"/>
              </a:rPr>
              <a:t>, warning signs and behavior </a:t>
            </a:r>
            <a:r>
              <a:rPr lang="en-US" sz="2800" dirty="0" smtClean="0">
                <a:ea typeface="Times New Roman" pitchFamily="18" charset="0"/>
                <a:cs typeface="Arial" pitchFamily="34" charset="0"/>
              </a:rPr>
              <a:t>patterns</a:t>
            </a:r>
            <a:endParaRPr lang="en-US" sz="2800" dirty="0">
              <a:ea typeface="Times New Roman" pitchFamily="18" charset="0"/>
              <a:cs typeface="Arial" pitchFamily="34" charset="0"/>
            </a:endParaRPr>
          </a:p>
          <a:p>
            <a:pPr lvl="0" eaLnBrk="0" hangingPunct="0">
              <a:spcBef>
                <a:spcPct val="0"/>
              </a:spcBef>
              <a:tabLst>
                <a:tab pos="228600" algn="l"/>
                <a:tab pos="457200" algn="l"/>
                <a:tab pos="9144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endParaRPr lang="en-US" sz="2800" dirty="0"/>
          </a:p>
          <a:p>
            <a:pPr lvl="0" eaLnBrk="0" hangingPunct="0">
              <a:spcBef>
                <a:spcPct val="0"/>
              </a:spcBef>
              <a:tabLst>
                <a:tab pos="228600" algn="l"/>
                <a:tab pos="457200" algn="l"/>
                <a:tab pos="9144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US" sz="2800" dirty="0">
                <a:ea typeface="Times New Roman" pitchFamily="18" charset="0"/>
                <a:cs typeface="Arial" pitchFamily="34" charset="0"/>
              </a:rPr>
              <a:t>All family members to “have a voice</a:t>
            </a:r>
            <a:r>
              <a:rPr lang="en-US" sz="2800" dirty="0" smtClean="0">
                <a:ea typeface="Times New Roman" pitchFamily="18" charset="0"/>
                <a:cs typeface="Arial" pitchFamily="34" charset="0"/>
              </a:rPr>
              <a:t>”</a:t>
            </a:r>
            <a:endParaRPr lang="en-US" sz="2800" dirty="0">
              <a:ea typeface="Times New Roman" pitchFamily="18" charset="0"/>
              <a:cs typeface="Arial" pitchFamily="34" charset="0"/>
            </a:endParaRPr>
          </a:p>
          <a:p>
            <a:pPr lvl="0" eaLnBrk="0" hangingPunct="0">
              <a:spcBef>
                <a:spcPct val="0"/>
              </a:spcBef>
              <a:tabLst>
                <a:tab pos="228600" algn="l"/>
                <a:tab pos="457200" algn="l"/>
                <a:tab pos="9144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endParaRPr lang="en-US" sz="2800" dirty="0"/>
          </a:p>
          <a:p>
            <a:pPr lvl="0" eaLnBrk="0" hangingPunct="0">
              <a:spcBef>
                <a:spcPct val="0"/>
              </a:spcBef>
              <a:tabLst>
                <a:tab pos="228600" algn="l"/>
                <a:tab pos="457200" algn="l"/>
                <a:tab pos="9144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US" sz="2800" dirty="0">
                <a:ea typeface="Times New Roman" pitchFamily="18" charset="0"/>
                <a:cs typeface="Arial" pitchFamily="34" charset="0"/>
              </a:rPr>
              <a:t>Establishment and agreement of a relapse 		prevention plan and safety </a:t>
            </a:r>
            <a:r>
              <a:rPr lang="en-US" sz="2800" dirty="0" smtClean="0">
                <a:ea typeface="Times New Roman" pitchFamily="18" charset="0"/>
                <a:cs typeface="Arial" pitchFamily="34" charset="0"/>
              </a:rPr>
              <a:t>plan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14</a:t>
            </a:fld>
            <a:endParaRPr lang="en-US" dirty="0"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57045" y="5855680"/>
            <a:ext cx="16722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+mn-lt"/>
              </a:rPr>
              <a:t>(CSOM, 2005)</a:t>
            </a:r>
          </a:p>
        </p:txBody>
      </p:sp>
    </p:spTree>
    <p:extLst>
      <p:ext uri="{BB962C8B-B14F-4D97-AF65-F5344CB8AC3E}">
        <p14:creationId xmlns:p14="http://schemas.microsoft.com/office/powerpoint/2010/main" val="13857543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427" y="793376"/>
            <a:ext cx="8792309" cy="591671"/>
          </a:xfrm>
        </p:spPr>
        <p:txBody>
          <a:bodyPr/>
          <a:lstStyle/>
          <a:p>
            <a:r>
              <a:rPr lang="en-US" sz="2600" dirty="0" smtClean="0"/>
              <a:t>Instructions for Visitation Activity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427" y="1385047"/>
            <a:ext cx="8247888" cy="4814046"/>
          </a:xfrm>
        </p:spPr>
        <p:txBody>
          <a:bodyPr/>
          <a:lstStyle/>
          <a:p>
            <a:pPr marL="514350" lvl="0" indent="-514350" eaLnBrk="0" hangingPunct="0">
              <a:spcBef>
                <a:spcPct val="0"/>
              </a:spcBef>
              <a:buFont typeface="+mj-lt"/>
              <a:buAutoNum type="arabicPeriod"/>
              <a:tabLst>
                <a:tab pos="228600" algn="l"/>
                <a:tab pos="457200" algn="l"/>
                <a:tab pos="9144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US" sz="2800" dirty="0" smtClean="0">
                <a:ea typeface="Times New Roman" pitchFamily="18" charset="0"/>
                <a:cs typeface="Arial" pitchFamily="34" charset="0"/>
              </a:rPr>
              <a:t>Therapeutic Setting</a:t>
            </a:r>
          </a:p>
          <a:p>
            <a:pPr marL="514350" lvl="0" indent="-514350" eaLnBrk="0" hangingPunct="0">
              <a:spcBef>
                <a:spcPct val="0"/>
              </a:spcBef>
              <a:buFont typeface="+mj-lt"/>
              <a:buAutoNum type="arabicPeriod"/>
              <a:tabLst>
                <a:tab pos="228600" algn="l"/>
                <a:tab pos="457200" algn="l"/>
                <a:tab pos="9144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US" sz="2800" dirty="0" smtClean="0">
                <a:cs typeface="Arial" pitchFamily="34" charset="0"/>
              </a:rPr>
              <a:t>Supervised by Professional in the Community Setting</a:t>
            </a:r>
          </a:p>
          <a:p>
            <a:pPr marL="514350" lvl="0" indent="-514350" eaLnBrk="0" hangingPunct="0">
              <a:spcBef>
                <a:spcPct val="0"/>
              </a:spcBef>
              <a:buFont typeface="+mj-lt"/>
              <a:buAutoNum type="arabicPeriod"/>
              <a:tabLst>
                <a:tab pos="228600" algn="l"/>
                <a:tab pos="457200" algn="l"/>
                <a:tab pos="9144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US" sz="2800" dirty="0" smtClean="0">
                <a:cs typeface="Arial" pitchFamily="34" charset="0"/>
              </a:rPr>
              <a:t>Supervised by Family in the Community Setting</a:t>
            </a:r>
          </a:p>
          <a:p>
            <a:pPr marL="514350" lvl="0" indent="-514350" eaLnBrk="0" hangingPunct="0">
              <a:spcBef>
                <a:spcPct val="0"/>
              </a:spcBef>
              <a:buFont typeface="+mj-lt"/>
              <a:buAutoNum type="arabicPeriod"/>
              <a:tabLst>
                <a:tab pos="228600" algn="l"/>
                <a:tab pos="457200" algn="l"/>
                <a:tab pos="9144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US" sz="2800" dirty="0" smtClean="0">
                <a:cs typeface="Arial" pitchFamily="34" charset="0"/>
              </a:rPr>
              <a:t>Supervised by Family in the Home Setting</a:t>
            </a:r>
          </a:p>
          <a:p>
            <a:pPr marL="514350" lvl="0" indent="-514350" eaLnBrk="0" hangingPunct="0">
              <a:spcBef>
                <a:spcPct val="0"/>
              </a:spcBef>
              <a:buFont typeface="+mj-lt"/>
              <a:buAutoNum type="arabicPeriod"/>
              <a:tabLst>
                <a:tab pos="228600" algn="l"/>
                <a:tab pos="457200" algn="l"/>
                <a:tab pos="9144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US" sz="2800" dirty="0" smtClean="0">
                <a:cs typeface="Arial" pitchFamily="34" charset="0"/>
              </a:rPr>
              <a:t>Overnight Visitation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15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9635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427" y="793376"/>
            <a:ext cx="8792309" cy="591671"/>
          </a:xfrm>
        </p:spPr>
        <p:txBody>
          <a:bodyPr/>
          <a:lstStyle/>
          <a:p>
            <a:r>
              <a:rPr lang="en-US" sz="2600" dirty="0" smtClean="0"/>
              <a:t>Instructions for Visitation Activity (Cont’d)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427" y="1385047"/>
            <a:ext cx="8247888" cy="4814046"/>
          </a:xfrm>
        </p:spPr>
        <p:txBody>
          <a:bodyPr/>
          <a:lstStyle/>
          <a:p>
            <a:pPr eaLnBrk="0" hangingPunct="0">
              <a:spcBef>
                <a:spcPct val="0"/>
              </a:spcBef>
              <a:tabLst>
                <a:tab pos="228600" algn="l"/>
                <a:tab pos="457200" algn="l"/>
                <a:tab pos="9144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US" sz="2800" dirty="0" smtClean="0">
                <a:ea typeface="Times New Roman" pitchFamily="18" charset="0"/>
                <a:cs typeface="Arial" pitchFamily="34" charset="0"/>
              </a:rPr>
              <a:t>Who can be present?</a:t>
            </a:r>
          </a:p>
          <a:p>
            <a:pPr eaLnBrk="0" hangingPunct="0">
              <a:spcBef>
                <a:spcPct val="0"/>
              </a:spcBef>
              <a:tabLst>
                <a:tab pos="228600" algn="l"/>
                <a:tab pos="457200" algn="l"/>
                <a:tab pos="9144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US" sz="2800" dirty="0" smtClean="0">
                <a:cs typeface="Arial" pitchFamily="34" charset="0"/>
              </a:rPr>
              <a:t>What are the “ground rules” (i.e. touching, whispering, what can be brought along, etc.)?</a:t>
            </a:r>
          </a:p>
          <a:p>
            <a:pPr eaLnBrk="0" hangingPunct="0">
              <a:spcBef>
                <a:spcPct val="0"/>
              </a:spcBef>
              <a:tabLst>
                <a:tab pos="228600" algn="l"/>
                <a:tab pos="457200" algn="l"/>
                <a:tab pos="9144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US" sz="2800" dirty="0" smtClean="0">
                <a:cs typeface="Arial" pitchFamily="34" charset="0"/>
              </a:rPr>
              <a:t>Under what circumstances would you end the visit?</a:t>
            </a:r>
          </a:p>
          <a:p>
            <a:pPr eaLnBrk="0" hangingPunct="0">
              <a:spcBef>
                <a:spcPct val="0"/>
              </a:spcBef>
              <a:tabLst>
                <a:tab pos="228600" algn="l"/>
                <a:tab pos="457200" algn="l"/>
                <a:tab pos="9144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US" sz="2800" dirty="0" smtClean="0">
                <a:cs typeface="Arial" pitchFamily="34" charset="0"/>
              </a:rPr>
              <a:t>Any other rules you think would be important?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16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3872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427" y="934054"/>
            <a:ext cx="8792309" cy="591671"/>
          </a:xfrm>
        </p:spPr>
        <p:txBody>
          <a:bodyPr/>
          <a:lstStyle/>
          <a:p>
            <a:r>
              <a:rPr lang="en-US" sz="2600" dirty="0" smtClean="0"/>
              <a:t>Factors to Consider for Case Closure: Reunification Cases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427" y="1772529"/>
            <a:ext cx="8247888" cy="5031479"/>
          </a:xfrm>
        </p:spPr>
        <p:txBody>
          <a:bodyPr/>
          <a:lstStyle/>
          <a:p>
            <a:pPr eaLnBrk="0" hangingPunct="0">
              <a:spcBef>
                <a:spcPct val="0"/>
              </a:spcBef>
              <a:tabLst>
                <a:tab pos="228600" algn="l"/>
                <a:tab pos="457200" algn="l"/>
                <a:tab pos="9144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US" sz="2800" dirty="0" smtClean="0">
                <a:ea typeface="Times New Roman" pitchFamily="18" charset="0"/>
                <a:cs typeface="Arial" pitchFamily="34" charset="0"/>
              </a:rPr>
              <a:t>Rules and boundaries established and followed</a:t>
            </a:r>
          </a:p>
          <a:p>
            <a:pPr eaLnBrk="0" hangingPunct="0">
              <a:spcBef>
                <a:spcPct val="0"/>
              </a:spcBef>
              <a:tabLst>
                <a:tab pos="228600" algn="l"/>
                <a:tab pos="457200" algn="l"/>
                <a:tab pos="9144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US" sz="2800" dirty="0" smtClean="0">
                <a:cs typeface="Arial" pitchFamily="34" charset="0"/>
              </a:rPr>
              <a:t>Family members</a:t>
            </a:r>
            <a:r>
              <a:rPr lang="en-US" sz="2800" dirty="0" smtClean="0"/>
              <a:t> continue to participate in treatment</a:t>
            </a:r>
          </a:p>
          <a:p>
            <a:pPr eaLnBrk="0" hangingPunct="0">
              <a:spcBef>
                <a:spcPct val="0"/>
              </a:spcBef>
              <a:tabLst>
                <a:tab pos="228600" algn="l"/>
                <a:tab pos="457200" algn="l"/>
                <a:tab pos="9144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US" sz="2800" dirty="0" smtClean="0">
                <a:cs typeface="Arial" pitchFamily="34" charset="0"/>
              </a:rPr>
              <a:t>A safety plan has been established and adhered to by the family</a:t>
            </a:r>
          </a:p>
          <a:p>
            <a:pPr eaLnBrk="0" hangingPunct="0">
              <a:spcBef>
                <a:spcPct val="0"/>
              </a:spcBef>
              <a:tabLst>
                <a:tab pos="228600" algn="l"/>
                <a:tab pos="457200" algn="l"/>
                <a:tab pos="9144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US" sz="2800" dirty="0" smtClean="0">
                <a:cs typeface="Arial" pitchFamily="34" charset="0"/>
              </a:rPr>
              <a:t>Ability of family to acknowledge the risk of abuse continues vigilance in following the safety plan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17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0484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427" y="934054"/>
            <a:ext cx="8792309" cy="591671"/>
          </a:xfrm>
        </p:spPr>
        <p:txBody>
          <a:bodyPr/>
          <a:lstStyle/>
          <a:p>
            <a:r>
              <a:rPr lang="en-US" sz="2600" dirty="0" smtClean="0"/>
              <a:t>Factors to Consider for Case Closure: Reunification Cases (Cont’d)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427" y="1772529"/>
            <a:ext cx="8247888" cy="5031479"/>
          </a:xfrm>
        </p:spPr>
        <p:txBody>
          <a:bodyPr/>
          <a:lstStyle/>
          <a:p>
            <a:pPr eaLnBrk="0" hangingPunct="0">
              <a:spcBef>
                <a:spcPct val="0"/>
              </a:spcBef>
              <a:tabLst>
                <a:tab pos="228600" algn="l"/>
                <a:tab pos="457200" algn="l"/>
                <a:tab pos="9144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US" sz="2800" dirty="0" smtClean="0">
                <a:cs typeface="Arial" pitchFamily="34" charset="0"/>
              </a:rPr>
              <a:t>The family has adequate support systems</a:t>
            </a:r>
          </a:p>
          <a:p>
            <a:pPr eaLnBrk="0" hangingPunct="0">
              <a:spcBef>
                <a:spcPct val="0"/>
              </a:spcBef>
              <a:tabLst>
                <a:tab pos="228600" algn="l"/>
                <a:tab pos="457200" algn="l"/>
                <a:tab pos="9144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US" sz="2800" dirty="0" smtClean="0">
                <a:cs typeface="Arial" pitchFamily="34" charset="0"/>
              </a:rPr>
              <a:t>Other issues have been adequately addressed</a:t>
            </a:r>
          </a:p>
          <a:p>
            <a:pPr eaLnBrk="0" hangingPunct="0">
              <a:spcBef>
                <a:spcPct val="0"/>
              </a:spcBef>
              <a:tabLst>
                <a:tab pos="228600" algn="l"/>
                <a:tab pos="457200" algn="l"/>
                <a:tab pos="9144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US" sz="2800" dirty="0" smtClean="0">
                <a:cs typeface="Arial" pitchFamily="34" charset="0"/>
              </a:rPr>
              <a:t>A plan is in place for reporting any re-abuse of the victim or any other child in the family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18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9953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427" y="934054"/>
            <a:ext cx="8792309" cy="591671"/>
          </a:xfrm>
        </p:spPr>
        <p:txBody>
          <a:bodyPr/>
          <a:lstStyle/>
          <a:p>
            <a:r>
              <a:rPr lang="en-US" sz="2600" dirty="0" smtClean="0"/>
              <a:t>Factors to Consider for Case Closure: </a:t>
            </a:r>
            <a:br>
              <a:rPr lang="en-US" sz="2600" dirty="0" smtClean="0"/>
            </a:br>
            <a:r>
              <a:rPr lang="en-US" sz="2600" dirty="0" smtClean="0"/>
              <a:t>Non-reunification Cases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427" y="1772529"/>
            <a:ext cx="8247888" cy="5031479"/>
          </a:xfrm>
        </p:spPr>
        <p:txBody>
          <a:bodyPr/>
          <a:lstStyle/>
          <a:p>
            <a:pPr eaLnBrk="0" hangingPunct="0">
              <a:spcBef>
                <a:spcPct val="0"/>
              </a:spcBef>
              <a:tabLst>
                <a:tab pos="228600" algn="l"/>
                <a:tab pos="457200" algn="l"/>
                <a:tab pos="9144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US" sz="2800" dirty="0" smtClean="0">
                <a:cs typeface="Arial" pitchFamily="34" charset="0"/>
              </a:rPr>
              <a:t>Rules and boundaries established and are followed</a:t>
            </a:r>
          </a:p>
          <a:p>
            <a:pPr eaLnBrk="0" hangingPunct="0">
              <a:spcBef>
                <a:spcPct val="0"/>
              </a:spcBef>
              <a:tabLst>
                <a:tab pos="228600" algn="l"/>
                <a:tab pos="457200" algn="l"/>
                <a:tab pos="9144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US" sz="2800" dirty="0" smtClean="0">
                <a:cs typeface="Arial" pitchFamily="34" charset="0"/>
              </a:rPr>
              <a:t>Family members continue to participate in treatment</a:t>
            </a:r>
          </a:p>
          <a:p>
            <a:pPr eaLnBrk="0" hangingPunct="0">
              <a:spcBef>
                <a:spcPct val="0"/>
              </a:spcBef>
              <a:tabLst>
                <a:tab pos="228600" algn="l"/>
                <a:tab pos="457200" algn="l"/>
                <a:tab pos="9144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US" sz="2800" dirty="0" smtClean="0">
                <a:cs typeface="Arial" pitchFamily="34" charset="0"/>
              </a:rPr>
              <a:t>A safety plan has been established and adhered to by the family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19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779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40667" y="1064218"/>
            <a:ext cx="8229600" cy="591671"/>
          </a:xfrm>
        </p:spPr>
        <p:txBody>
          <a:bodyPr/>
          <a:lstStyle/>
          <a:p>
            <a:r>
              <a:rPr lang="en-US" dirty="0" smtClean="0"/>
              <a:t>Competency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70645" y="1691967"/>
            <a:ext cx="8247888" cy="457436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209-8: The Child Welfare Professional knows the importance of post-placement supportive and treatment services, and knows strategies to assure that these services are provided to children, and their natural and foster families.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734" y="751796"/>
            <a:ext cx="4167266" cy="4511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427" y="934054"/>
            <a:ext cx="8792309" cy="591671"/>
          </a:xfrm>
        </p:spPr>
        <p:txBody>
          <a:bodyPr/>
          <a:lstStyle/>
          <a:p>
            <a:r>
              <a:rPr lang="en-US" sz="2600" dirty="0" smtClean="0"/>
              <a:t>Factors to Consider for Case Closure: </a:t>
            </a:r>
            <a:br>
              <a:rPr lang="en-US" sz="2600" dirty="0" smtClean="0"/>
            </a:br>
            <a:r>
              <a:rPr lang="en-US" sz="2600" dirty="0" smtClean="0"/>
              <a:t>Non-reunification Cases (Cont’d)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427" y="1772529"/>
            <a:ext cx="8247888" cy="5031479"/>
          </a:xfrm>
        </p:spPr>
        <p:txBody>
          <a:bodyPr/>
          <a:lstStyle/>
          <a:p>
            <a:pPr lvl="0" eaLnBrk="0" hangingPunct="0">
              <a:spcBef>
                <a:spcPct val="0"/>
              </a:spcBef>
              <a:tabLst>
                <a:tab pos="457200" algn="l"/>
              </a:tabLst>
            </a:pPr>
            <a:r>
              <a:rPr lang="en-US" sz="2800" dirty="0">
                <a:ea typeface="Times New Roman" pitchFamily="18" charset="0"/>
                <a:cs typeface="Arial" pitchFamily="34" charset="0"/>
              </a:rPr>
              <a:t>Rules for continued contact between the victim 	and the perpetrator have been established (if 	appropriate) and the NOP is willing and able 	to follow the </a:t>
            </a:r>
            <a:r>
              <a:rPr lang="en-US" sz="2800" dirty="0" smtClean="0">
                <a:ea typeface="Times New Roman" pitchFamily="18" charset="0"/>
                <a:cs typeface="Arial" pitchFamily="34" charset="0"/>
              </a:rPr>
              <a:t>rules</a:t>
            </a:r>
            <a:endParaRPr lang="en-US" sz="2800" dirty="0">
              <a:ea typeface="Times New Roman" pitchFamily="18" charset="0"/>
              <a:cs typeface="Arial" pitchFamily="34" charset="0"/>
            </a:endParaRPr>
          </a:p>
          <a:p>
            <a:pPr lvl="0" eaLnBrk="0" hangingPunct="0">
              <a:spcBef>
                <a:spcPct val="0"/>
              </a:spcBef>
              <a:tabLst>
                <a:tab pos="457200" algn="l"/>
              </a:tabLst>
            </a:pPr>
            <a:endParaRPr lang="en-US" sz="2800" dirty="0"/>
          </a:p>
          <a:p>
            <a:pPr lvl="0" eaLnBrk="0" hangingPunct="0">
              <a:spcBef>
                <a:spcPct val="0"/>
              </a:spcBef>
              <a:tabLst>
                <a:tab pos="457200" algn="l"/>
              </a:tabLst>
            </a:pPr>
            <a:r>
              <a:rPr lang="en-US" sz="2800" dirty="0">
                <a:ea typeface="Times New Roman" pitchFamily="18" charset="0"/>
                <a:cs typeface="Arial" pitchFamily="34" charset="0"/>
              </a:rPr>
              <a:t>The NOP or caregiver demonstrates the 		ability to protect the </a:t>
            </a:r>
            <a:r>
              <a:rPr lang="en-US" sz="2800" dirty="0" smtClean="0">
                <a:ea typeface="Times New Roman" pitchFamily="18" charset="0"/>
                <a:cs typeface="Arial" pitchFamily="34" charset="0"/>
              </a:rPr>
              <a:t>child</a:t>
            </a:r>
            <a:endParaRPr lang="en-US" sz="2800" dirty="0">
              <a:ea typeface="Times New Roman" pitchFamily="18" charset="0"/>
              <a:cs typeface="Arial" pitchFamily="34" charset="0"/>
            </a:endParaRPr>
          </a:p>
          <a:p>
            <a:pPr lvl="0" eaLnBrk="0" hangingPunct="0">
              <a:spcBef>
                <a:spcPct val="0"/>
              </a:spcBef>
              <a:tabLst>
                <a:tab pos="457200" algn="l"/>
              </a:tabLst>
            </a:pPr>
            <a:endParaRPr lang="en-US" sz="2800" dirty="0"/>
          </a:p>
          <a:p>
            <a:pPr lvl="0" eaLnBrk="0" hangingPunct="0">
              <a:spcBef>
                <a:spcPct val="0"/>
              </a:spcBef>
              <a:tabLst>
                <a:tab pos="457200" algn="l"/>
              </a:tabLst>
            </a:pPr>
            <a:r>
              <a:rPr lang="en-US" sz="2800" dirty="0">
                <a:ea typeface="Times New Roman" pitchFamily="18" charset="0"/>
                <a:cs typeface="Arial" pitchFamily="34" charset="0"/>
              </a:rPr>
              <a:t>A plan is in place for reporting any re-abuse of 	the victim or any other child in the </a:t>
            </a:r>
            <a:r>
              <a:rPr lang="en-US" sz="2800" dirty="0" smtClean="0">
                <a:ea typeface="Times New Roman" pitchFamily="18" charset="0"/>
                <a:cs typeface="Arial" pitchFamily="34" charset="0"/>
              </a:rPr>
              <a:t>family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20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92759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427" y="934054"/>
            <a:ext cx="8792309" cy="591671"/>
          </a:xfrm>
        </p:spPr>
        <p:txBody>
          <a:bodyPr/>
          <a:lstStyle/>
          <a:p>
            <a:r>
              <a:rPr lang="en-US" sz="2600" dirty="0" smtClean="0"/>
              <a:t>Female Offender Statistics 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427" y="1772529"/>
            <a:ext cx="8247888" cy="5031479"/>
          </a:xfrm>
        </p:spPr>
        <p:txBody>
          <a:bodyPr/>
          <a:lstStyle/>
          <a:p>
            <a:pPr lvl="0" eaLnBrk="0" hangingPunct="0">
              <a:spcBef>
                <a:spcPct val="0"/>
              </a:spcBef>
              <a:tabLst>
                <a:tab pos="457200" algn="l"/>
              </a:tabLst>
            </a:pPr>
            <a:r>
              <a:rPr lang="en-US" sz="2800" dirty="0" smtClean="0">
                <a:ea typeface="Times New Roman" pitchFamily="18" charset="0"/>
                <a:cs typeface="Arial" pitchFamily="34" charset="0"/>
              </a:rPr>
              <a:t>Females account for less than 10% of all adults and juveniles reported for sex crimes</a:t>
            </a:r>
          </a:p>
          <a:p>
            <a:pPr lvl="0" eaLnBrk="0" hangingPunct="0">
              <a:spcBef>
                <a:spcPct val="0"/>
              </a:spcBef>
              <a:tabLst>
                <a:tab pos="457200" algn="l"/>
              </a:tabLst>
            </a:pPr>
            <a:endParaRPr lang="en-US" sz="2800" dirty="0" smtClean="0">
              <a:ea typeface="Times New Roman" pitchFamily="18" charset="0"/>
              <a:cs typeface="Arial" pitchFamily="34" charset="0"/>
            </a:endParaRPr>
          </a:p>
          <a:p>
            <a:pPr lvl="0" eaLnBrk="0" hangingPunct="0">
              <a:spcBef>
                <a:spcPct val="0"/>
              </a:spcBef>
              <a:tabLst>
                <a:tab pos="457200" algn="l"/>
              </a:tabLst>
            </a:pPr>
            <a:r>
              <a:rPr lang="en-US" sz="2800" dirty="0" smtClean="0">
                <a:cs typeface="Arial" pitchFamily="34" charset="0"/>
              </a:rPr>
              <a:t>Arrests of adult women for sex-related offenses have recently decreased; however, have increased for adolescent girls in the juvenile court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21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1360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427" y="934054"/>
            <a:ext cx="8792309" cy="591671"/>
          </a:xfrm>
        </p:spPr>
        <p:txBody>
          <a:bodyPr/>
          <a:lstStyle/>
          <a:p>
            <a:r>
              <a:rPr lang="en-US" sz="2600" dirty="0" smtClean="0"/>
              <a:t>Female Offender Statistics (Cont’d)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427" y="1772529"/>
            <a:ext cx="8247888" cy="5031479"/>
          </a:xfrm>
        </p:spPr>
        <p:txBody>
          <a:bodyPr/>
          <a:lstStyle/>
          <a:p>
            <a:pPr lvl="0" eaLnBrk="0" hangingPunct="0">
              <a:spcBef>
                <a:spcPct val="0"/>
              </a:spcBef>
              <a:tabLst>
                <a:tab pos="457200" algn="l"/>
                <a:tab pos="6858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US" sz="2400" dirty="0">
                <a:ea typeface="Times New Roman" pitchFamily="18" charset="0"/>
                <a:cs typeface="Arial" pitchFamily="34" charset="0"/>
              </a:rPr>
              <a:t>Evidence exists that sexual victimization </a:t>
            </a:r>
            <a:r>
              <a:rPr lang="en-US" sz="2400" dirty="0" smtClean="0">
                <a:ea typeface="Times New Roman" pitchFamily="18" charset="0"/>
                <a:cs typeface="Arial" pitchFamily="34" charset="0"/>
              </a:rPr>
              <a:t>perpetrated 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by females is likely to be </a:t>
            </a:r>
            <a:r>
              <a:rPr lang="en-US" sz="2400" dirty="0" smtClean="0">
                <a:ea typeface="Times New Roman" pitchFamily="18" charset="0"/>
                <a:cs typeface="Arial" pitchFamily="34" charset="0"/>
              </a:rPr>
              <a:t>under-identified 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and </a:t>
            </a:r>
            <a:r>
              <a:rPr lang="en-US" sz="2400" dirty="0" smtClean="0">
                <a:ea typeface="Times New Roman" pitchFamily="18" charset="0"/>
                <a:cs typeface="Arial" pitchFamily="34" charset="0"/>
              </a:rPr>
              <a:t>under-reported</a:t>
            </a:r>
            <a:endParaRPr lang="en-US" sz="2400" dirty="0">
              <a:ea typeface="Times New Roman" pitchFamily="18" charset="0"/>
              <a:cs typeface="Arial" pitchFamily="34" charset="0"/>
            </a:endParaRPr>
          </a:p>
          <a:p>
            <a:pPr lvl="0" eaLnBrk="0" hangingPunct="0">
              <a:spcBef>
                <a:spcPct val="0"/>
              </a:spcBef>
              <a:tabLst>
                <a:tab pos="457200" algn="l"/>
                <a:tab pos="6858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endParaRPr lang="en-US" sz="2400" dirty="0"/>
          </a:p>
          <a:p>
            <a:pPr lvl="0" eaLnBrk="0" hangingPunct="0">
              <a:spcBef>
                <a:spcPct val="0"/>
              </a:spcBef>
              <a:tabLst>
                <a:tab pos="457200" algn="l"/>
                <a:tab pos="6858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US" sz="2400" dirty="0">
                <a:ea typeface="Times New Roman" pitchFamily="18" charset="0"/>
                <a:cs typeface="Arial" pitchFamily="34" charset="0"/>
              </a:rPr>
              <a:t>Societal and professional denial of sexual </a:t>
            </a:r>
            <a:r>
              <a:rPr lang="en-US" sz="2400" dirty="0" smtClean="0">
                <a:ea typeface="Times New Roman" pitchFamily="18" charset="0"/>
                <a:cs typeface="Arial" pitchFamily="34" charset="0"/>
              </a:rPr>
              <a:t>abuse 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perpetrated by women, particularly </a:t>
            </a:r>
            <a:r>
              <a:rPr lang="en-US" sz="2400" dirty="0" smtClean="0">
                <a:ea typeface="Times New Roman" pitchFamily="18" charset="0"/>
                <a:cs typeface="Arial" pitchFamily="34" charset="0"/>
              </a:rPr>
              <a:t>when 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the offender is the child’s mother, is </a:t>
            </a:r>
            <a:r>
              <a:rPr lang="en-US" sz="2400" dirty="0" smtClean="0">
                <a:ea typeface="Times New Roman" pitchFamily="18" charset="0"/>
                <a:cs typeface="Arial" pitchFamily="34" charset="0"/>
              </a:rPr>
              <a:t>prevalent  </a:t>
            </a:r>
            <a:endParaRPr lang="en-US" sz="2400" dirty="0"/>
          </a:p>
          <a:p>
            <a:pPr marL="0" lvl="0" indent="0" eaLnBrk="0" hangingPunct="0">
              <a:spcBef>
                <a:spcPct val="0"/>
              </a:spcBef>
              <a:buNone/>
              <a:tabLst>
                <a:tab pos="457200" algn="l"/>
                <a:tab pos="6858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endParaRPr lang="en-US" sz="2400" dirty="0"/>
          </a:p>
          <a:p>
            <a:pPr lvl="0" eaLnBrk="0" hangingPunct="0">
              <a:spcBef>
                <a:spcPct val="0"/>
              </a:spcBef>
              <a:tabLst>
                <a:tab pos="457200" algn="l"/>
                <a:tab pos="6858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US" sz="2400" dirty="0">
                <a:ea typeface="Times New Roman" pitchFamily="18" charset="0"/>
                <a:cs typeface="Arial" pitchFamily="34" charset="0"/>
              </a:rPr>
              <a:t>Female perpetration of sexual abuse has </a:t>
            </a:r>
            <a:r>
              <a:rPr lang="en-US" sz="2400" dirty="0" smtClean="0">
                <a:ea typeface="Times New Roman" pitchFamily="18" charset="0"/>
                <a:cs typeface="Arial" pitchFamily="34" charset="0"/>
              </a:rPr>
              <a:t>increased </a:t>
            </a:r>
            <a:r>
              <a:rPr lang="en-US" sz="2400" dirty="0">
                <a:ea typeface="Times New Roman" pitchFamily="18" charset="0"/>
                <a:cs typeface="Arial" pitchFamily="34" charset="0"/>
              </a:rPr>
              <a:t>potential for the presence of a male </a:t>
            </a:r>
            <a:r>
              <a:rPr lang="en-US" sz="2400" dirty="0" smtClean="0">
                <a:ea typeface="Times New Roman" pitchFamily="18" charset="0"/>
                <a:cs typeface="Arial" pitchFamily="34" charset="0"/>
              </a:rPr>
              <a:t>co-offender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22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80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645" y="1963277"/>
            <a:ext cx="8247888" cy="455407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1800" dirty="0">
                <a:ea typeface="Times New Roman" pitchFamily="18" charset="0"/>
                <a:cs typeface="Times New Roman" pitchFamily="18" charset="0"/>
              </a:rPr>
              <a:t>Identify factors that place a child at risk for sexual abuse;</a:t>
            </a:r>
            <a:br>
              <a:rPr lang="en-US" sz="1800" dirty="0">
                <a:ea typeface="Times New Roman" pitchFamily="18" charset="0"/>
                <a:cs typeface="Times New Roman" pitchFamily="18" charset="0"/>
              </a:rPr>
            </a:br>
            <a:endParaRPr lang="en-US" sz="1800" dirty="0"/>
          </a:p>
          <a:p>
            <a:pPr eaLnBrk="0" hangingPunct="0">
              <a:spcBef>
                <a:spcPct val="0"/>
              </a:spcBef>
            </a:pPr>
            <a:r>
              <a:rPr lang="en-US" sz="1800" dirty="0">
                <a:ea typeface="Times New Roman" pitchFamily="18" charset="0"/>
                <a:cs typeface="Times New Roman" pitchFamily="18" charset="0"/>
              </a:rPr>
              <a:t>Identify and implement the key ingredients of safety planning in a sexual abuse case;</a:t>
            </a:r>
            <a:br>
              <a:rPr lang="en-US" sz="1800" dirty="0">
                <a:ea typeface="Times New Roman" pitchFamily="18" charset="0"/>
                <a:cs typeface="Times New Roman" pitchFamily="18" charset="0"/>
              </a:rPr>
            </a:br>
            <a:endParaRPr lang="en-US" sz="1800" dirty="0"/>
          </a:p>
          <a:p>
            <a:pPr eaLnBrk="0" hangingPunct="0">
              <a:spcBef>
                <a:spcPct val="0"/>
              </a:spcBef>
            </a:pPr>
            <a:r>
              <a:rPr lang="en-US" sz="1800" dirty="0">
                <a:ea typeface="Times New Roman" pitchFamily="18" charset="0"/>
                <a:cs typeface="Times New Roman" pitchFamily="18" charset="0"/>
              </a:rPr>
              <a:t>Determine critical treatment milestones in preparation for reunification or case closure; and</a:t>
            </a:r>
          </a:p>
          <a:p>
            <a:pPr eaLnBrk="0" hangingPunct="0">
              <a:spcBef>
                <a:spcPct val="0"/>
              </a:spcBef>
            </a:pPr>
            <a:endParaRPr lang="en-US" sz="1800" dirty="0"/>
          </a:p>
          <a:p>
            <a:pPr eaLnBrk="0" hangingPunct="0">
              <a:spcBef>
                <a:spcPct val="0"/>
              </a:spcBef>
            </a:pPr>
            <a:r>
              <a:rPr lang="en-US" sz="1800" dirty="0">
                <a:ea typeface="Times New Roman" pitchFamily="18" charset="0"/>
                <a:cs typeface="Times New Roman" pitchFamily="18" charset="0"/>
              </a:rPr>
              <a:t>Carry out the process and ingredients of a reunification plan and case closure.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3</a:t>
            </a:fld>
            <a:endParaRPr lang="en-US" dirty="0">
              <a:latin typeface="Arial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1800" b="0" dirty="0" smtClean="0"/>
              <a:t>Participants will be able to:</a:t>
            </a:r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255385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645" y="1385047"/>
            <a:ext cx="8247888" cy="5132300"/>
          </a:xfrm>
        </p:spPr>
        <p:txBody>
          <a:bodyPr/>
          <a:lstStyle/>
          <a:p>
            <a:pPr>
              <a:lnSpc>
                <a:spcPct val="200000"/>
              </a:lnSpc>
              <a:spcBef>
                <a:spcPct val="0"/>
              </a:spcBef>
            </a:pPr>
            <a:r>
              <a:rPr lang="en-US" sz="1800" dirty="0" smtClean="0">
                <a:ea typeface="Times New Roman" pitchFamily="18" charset="0"/>
                <a:cs typeface="Times New Roman" pitchFamily="18" charset="0"/>
              </a:rPr>
              <a:t>Introduction</a:t>
            </a:r>
          </a:p>
          <a:p>
            <a:pPr>
              <a:lnSpc>
                <a:spcPct val="200000"/>
              </a:lnSpc>
              <a:spcBef>
                <a:spcPct val="0"/>
              </a:spcBef>
            </a:pPr>
            <a:r>
              <a:rPr lang="en-US" sz="1800" dirty="0" smtClean="0">
                <a:cs typeface="Times New Roman" pitchFamily="18" charset="0"/>
              </a:rPr>
              <a:t>Dealing With Personal and Professional Issues Regarding Sexual Abuse</a:t>
            </a:r>
          </a:p>
          <a:p>
            <a:pPr>
              <a:lnSpc>
                <a:spcPct val="200000"/>
              </a:lnSpc>
              <a:spcBef>
                <a:spcPct val="0"/>
              </a:spcBef>
            </a:pPr>
            <a:r>
              <a:rPr lang="en-US" sz="1800" dirty="0" smtClean="0">
                <a:cs typeface="Times New Roman" pitchFamily="18" charset="0"/>
              </a:rPr>
              <a:t>Assessing Safety and Risk</a:t>
            </a:r>
          </a:p>
          <a:p>
            <a:pPr>
              <a:lnSpc>
                <a:spcPct val="200000"/>
              </a:lnSpc>
              <a:spcBef>
                <a:spcPct val="0"/>
              </a:spcBef>
            </a:pPr>
            <a:r>
              <a:rPr lang="en-US" sz="1800" dirty="0" smtClean="0">
                <a:cs typeface="Times New Roman" pitchFamily="18" charset="0"/>
              </a:rPr>
              <a:t>Assessment and Treatment</a:t>
            </a:r>
          </a:p>
          <a:p>
            <a:pPr>
              <a:lnSpc>
                <a:spcPct val="200000"/>
              </a:lnSpc>
              <a:spcBef>
                <a:spcPct val="0"/>
              </a:spcBef>
            </a:pPr>
            <a:r>
              <a:rPr lang="en-US" sz="1800" dirty="0" smtClean="0">
                <a:cs typeface="Times New Roman" pitchFamily="18" charset="0"/>
              </a:rPr>
              <a:t>Determining Readiness and Reunification</a:t>
            </a:r>
          </a:p>
          <a:p>
            <a:pPr>
              <a:lnSpc>
                <a:spcPct val="200000"/>
              </a:lnSpc>
              <a:spcBef>
                <a:spcPct val="0"/>
              </a:spcBef>
            </a:pPr>
            <a:r>
              <a:rPr lang="en-US" sz="1800" dirty="0" smtClean="0">
                <a:cs typeface="Times New Roman" pitchFamily="18" charset="0"/>
              </a:rPr>
              <a:t>Techniques in Reunification and Case Closure</a:t>
            </a:r>
          </a:p>
          <a:p>
            <a:pPr>
              <a:lnSpc>
                <a:spcPct val="200000"/>
              </a:lnSpc>
              <a:spcBef>
                <a:spcPct val="0"/>
              </a:spcBef>
            </a:pPr>
            <a:r>
              <a:rPr lang="en-US" sz="1800" dirty="0" smtClean="0">
                <a:cs typeface="Times New Roman" pitchFamily="18" charset="0"/>
              </a:rPr>
              <a:t>Closing and Evaluation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4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507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647" y="963711"/>
            <a:ext cx="8229600" cy="591671"/>
          </a:xfrm>
        </p:spPr>
        <p:txBody>
          <a:bodyPr/>
          <a:lstStyle/>
          <a:p>
            <a:r>
              <a:rPr lang="en-US" dirty="0" smtClean="0"/>
              <a:t>Protective Capacities: Three Areas of Functioning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645" y="1766058"/>
            <a:ext cx="8247888" cy="4885764"/>
          </a:xfrm>
        </p:spPr>
        <p:txBody>
          <a:bodyPr/>
          <a:lstStyle/>
          <a:p>
            <a:r>
              <a:rPr lang="en-US" dirty="0" smtClean="0"/>
              <a:t>Behavioral</a:t>
            </a:r>
          </a:p>
          <a:p>
            <a:pPr lvl="1"/>
            <a:r>
              <a:rPr lang="en-US" dirty="0" smtClean="0"/>
              <a:t>Demonstration of protection of the child</a:t>
            </a:r>
          </a:p>
          <a:p>
            <a:r>
              <a:rPr lang="en-US" dirty="0" smtClean="0"/>
              <a:t>Emotional</a:t>
            </a:r>
          </a:p>
          <a:p>
            <a:pPr lvl="1"/>
            <a:r>
              <a:rPr lang="en-US" dirty="0" smtClean="0"/>
              <a:t>Motivation to protect the child, feelings and attitude of identification with the child</a:t>
            </a:r>
          </a:p>
          <a:p>
            <a:r>
              <a:rPr lang="en-US" dirty="0" smtClean="0"/>
              <a:t>Cognitive</a:t>
            </a:r>
          </a:p>
          <a:p>
            <a:pPr lvl="1"/>
            <a:r>
              <a:rPr lang="en-US" dirty="0" smtClean="0"/>
              <a:t>Knowledge, intellect, understanding and perceptions to protect the child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5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30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647" y="1107151"/>
            <a:ext cx="8229600" cy="591671"/>
          </a:xfrm>
        </p:spPr>
        <p:txBody>
          <a:bodyPr/>
          <a:lstStyle/>
          <a:p>
            <a:r>
              <a:rPr lang="en-US" dirty="0" smtClean="0"/>
              <a:t>Quote Regarding Safety of Child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645" y="1909496"/>
            <a:ext cx="8247888" cy="325418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“Effective and responsible sex offender management requires that while addressing the changing needs of offenders, the safety and protection of victims must remain an overriding consideration.”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        </a:t>
            </a:r>
            <a:r>
              <a:rPr lang="en-US" sz="1800" dirty="0" smtClean="0"/>
              <a:t>(Center for Sex Offender Management, 2005)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6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6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Stages of Treatment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645" y="1425388"/>
            <a:ext cx="8247888" cy="4894729"/>
          </a:xfrm>
        </p:spPr>
        <p:txBody>
          <a:bodyPr/>
          <a:lstStyle/>
          <a:p>
            <a:r>
              <a:rPr lang="en-US" sz="3200" dirty="0" smtClean="0"/>
              <a:t>Crisis Intervention</a:t>
            </a:r>
          </a:p>
          <a:p>
            <a:r>
              <a:rPr lang="en-US" sz="3200" dirty="0" smtClean="0"/>
              <a:t>Individuation</a:t>
            </a:r>
          </a:p>
          <a:p>
            <a:r>
              <a:rPr lang="en-US" sz="3200" dirty="0" smtClean="0"/>
              <a:t>Dyadic</a:t>
            </a:r>
          </a:p>
          <a:p>
            <a:r>
              <a:rPr lang="en-US" sz="3200" dirty="0" smtClean="0"/>
              <a:t>Family Resolution </a:t>
            </a:r>
            <a:endParaRPr lang="en-US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7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47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dirty="0" smtClean="0"/>
              <a:t>Family Treatment Milestones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645" y="1506071"/>
            <a:ext cx="8247888" cy="4814046"/>
          </a:xfrm>
        </p:spPr>
        <p:txBody>
          <a:bodyPr/>
          <a:lstStyle/>
          <a:p>
            <a:r>
              <a:rPr lang="en-US" dirty="0" smtClean="0"/>
              <a:t>Attainment of individual therapeutic goals for the victim, NOP, siblings &amp; perpetrator</a:t>
            </a:r>
          </a:p>
          <a:p>
            <a:r>
              <a:rPr lang="en-US" dirty="0" smtClean="0"/>
              <a:t>Restoration of relationships between victims &amp; NOP &amp; between victim &amp; perpetrator if reunification is planned</a:t>
            </a:r>
          </a:p>
          <a:p>
            <a:r>
              <a:rPr lang="en-US" dirty="0" smtClean="0"/>
              <a:t>Understanding that the victim was not to blame for the abuse &amp; that the perpetrator is wholly responsible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8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116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dirty="0" smtClean="0"/>
              <a:t>Family Treatment Milestones (Cont’d)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645" y="1506071"/>
            <a:ext cx="8247888" cy="4814046"/>
          </a:xfrm>
        </p:spPr>
        <p:txBody>
          <a:bodyPr/>
          <a:lstStyle/>
          <a:p>
            <a:r>
              <a:rPr lang="en-US" dirty="0" smtClean="0"/>
              <a:t>Development of a family safety plan</a:t>
            </a:r>
          </a:p>
          <a:p>
            <a:r>
              <a:rPr lang="en-US" dirty="0" smtClean="0"/>
              <a:t>Establishment of appropriate physical &amp; psychological boundaries for all family members</a:t>
            </a:r>
          </a:p>
          <a:p>
            <a:r>
              <a:rPr lang="en-US" dirty="0" smtClean="0"/>
              <a:t>Establishment of an appropriate marital relationship &amp; communication pattern for the couple if reunification is planned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9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125535"/>
      </p:ext>
    </p:extLst>
  </p:cSld>
  <p:clrMapOvr>
    <a:masterClrMapping/>
  </p:clrMapOvr>
</p:sld>
</file>

<file path=ppt/theme/theme1.xml><?xml version="1.0" encoding="utf-8"?>
<a:theme xmlns:a="http://schemas.openxmlformats.org/drawingml/2006/main" name="PwrPntTrnrDvlpdTmplt081711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Georgia"/>
        <a:ea typeface="Osaka"/>
        <a:cs typeface=""/>
      </a:majorFont>
      <a:minorFont>
        <a:latin typeface="Georgia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6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PwrPntTrnrDvlpdTmplt081711</Template>
  <TotalTime>294</TotalTime>
  <Words>849</Words>
  <Application>Microsoft Office PowerPoint</Application>
  <PresentationFormat>On-screen Show (4:3)</PresentationFormat>
  <Paragraphs>148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ＭＳ Ｐゴシック</vt:lpstr>
      <vt:lpstr>Arial</vt:lpstr>
      <vt:lpstr>Calibri</vt:lpstr>
      <vt:lpstr>Georgia</vt:lpstr>
      <vt:lpstr>Osaka</vt:lpstr>
      <vt:lpstr>Times New Roman</vt:lpstr>
      <vt:lpstr>PwrPntTrnrDvlpdTmplt081711</vt:lpstr>
      <vt:lpstr>PowerPoint Presentation</vt:lpstr>
      <vt:lpstr>Competency</vt:lpstr>
      <vt:lpstr>Learning Objectives</vt:lpstr>
      <vt:lpstr>Agenda</vt:lpstr>
      <vt:lpstr>Protective Capacities: Three Areas of Functioning</vt:lpstr>
      <vt:lpstr>Quote Regarding Safety of Child</vt:lpstr>
      <vt:lpstr>Stages of Treatment</vt:lpstr>
      <vt:lpstr>Family Treatment Milestones</vt:lpstr>
      <vt:lpstr>Family Treatment Milestones (Cont’d)</vt:lpstr>
      <vt:lpstr>Statistics Related to Victims Recanting Abuse</vt:lpstr>
      <vt:lpstr>Treatment Milestones for Reunification</vt:lpstr>
      <vt:lpstr>Treatment Milestones for Reunification (Cont’d)</vt:lpstr>
      <vt:lpstr>Desired Results of Clarification Sessions</vt:lpstr>
      <vt:lpstr>Desired Results of Clarification Sessions (Cont’d)</vt:lpstr>
      <vt:lpstr>Instructions for Visitation Activity</vt:lpstr>
      <vt:lpstr>Instructions for Visitation Activity (Cont’d)</vt:lpstr>
      <vt:lpstr>Factors to Consider for Case Closure: Reunification Cases</vt:lpstr>
      <vt:lpstr>Factors to Consider for Case Closure: Reunification Cases (Cont’d)</vt:lpstr>
      <vt:lpstr>Factors to Consider for Case Closure:  Non-reunification Cases</vt:lpstr>
      <vt:lpstr>Factors to Consider for Case Closure:  Non-reunification Cases (Cont’d)</vt:lpstr>
      <vt:lpstr>Female Offender Statistics </vt:lpstr>
      <vt:lpstr>Female Offender Statistics (Cont’d)</vt:lpstr>
    </vt:vector>
  </TitlesOfParts>
  <Company>The University of Pittsburgh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Carolyn Truchon</dc:creator>
  <cp:keywords>Templates</cp:keywords>
  <cp:lastModifiedBy>Merovich, Andrea Michelle Albert</cp:lastModifiedBy>
  <cp:revision>66</cp:revision>
  <cp:lastPrinted>2016-12-14T21:49:16Z</cp:lastPrinted>
  <dcterms:created xsi:type="dcterms:W3CDTF">2015-09-29T12:40:14Z</dcterms:created>
  <dcterms:modified xsi:type="dcterms:W3CDTF">2016-12-14T21:49:26Z</dcterms:modified>
</cp:coreProperties>
</file>